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5" r:id="rId1"/>
  </p:sldMasterIdLst>
  <p:notesMasterIdLst>
    <p:notesMasterId r:id="rId61"/>
  </p:notesMasterIdLst>
  <p:sldIdLst>
    <p:sldId id="257" r:id="rId2"/>
    <p:sldId id="310" r:id="rId3"/>
    <p:sldId id="311" r:id="rId4"/>
    <p:sldId id="278" r:id="rId5"/>
    <p:sldId id="312" r:id="rId6"/>
    <p:sldId id="313" r:id="rId7"/>
    <p:sldId id="280" r:id="rId8"/>
    <p:sldId id="284" r:id="rId9"/>
    <p:sldId id="285" r:id="rId10"/>
    <p:sldId id="286" r:id="rId11"/>
    <p:sldId id="314" r:id="rId12"/>
    <p:sldId id="287" r:id="rId13"/>
    <p:sldId id="288" r:id="rId14"/>
    <p:sldId id="290" r:id="rId15"/>
    <p:sldId id="315" r:id="rId16"/>
    <p:sldId id="291" r:id="rId17"/>
    <p:sldId id="292" r:id="rId18"/>
    <p:sldId id="316" r:id="rId19"/>
    <p:sldId id="317" r:id="rId20"/>
    <p:sldId id="318" r:id="rId21"/>
    <p:sldId id="293" r:id="rId22"/>
    <p:sldId id="289" r:id="rId23"/>
    <p:sldId id="294" r:id="rId24"/>
    <p:sldId id="319" r:id="rId25"/>
    <p:sldId id="320" r:id="rId26"/>
    <p:sldId id="321" r:id="rId27"/>
    <p:sldId id="322" r:id="rId28"/>
    <p:sldId id="323" r:id="rId29"/>
    <p:sldId id="295" r:id="rId30"/>
    <p:sldId id="324" r:id="rId31"/>
    <p:sldId id="325" r:id="rId32"/>
    <p:sldId id="300" r:id="rId33"/>
    <p:sldId id="301" r:id="rId34"/>
    <p:sldId id="326" r:id="rId35"/>
    <p:sldId id="327" r:id="rId36"/>
    <p:sldId id="296" r:id="rId37"/>
    <p:sldId id="302" r:id="rId38"/>
    <p:sldId id="303" r:id="rId39"/>
    <p:sldId id="328" r:id="rId40"/>
    <p:sldId id="329" r:id="rId41"/>
    <p:sldId id="330" r:id="rId42"/>
    <p:sldId id="331" r:id="rId43"/>
    <p:sldId id="332" r:id="rId44"/>
    <p:sldId id="298" r:id="rId45"/>
    <p:sldId id="304" r:id="rId46"/>
    <p:sldId id="334" r:id="rId47"/>
    <p:sldId id="335" r:id="rId48"/>
    <p:sldId id="336" r:id="rId49"/>
    <p:sldId id="337" r:id="rId50"/>
    <p:sldId id="299" r:id="rId51"/>
    <p:sldId id="338" r:id="rId52"/>
    <p:sldId id="305" r:id="rId53"/>
    <p:sldId id="339" r:id="rId54"/>
    <p:sldId id="340" r:id="rId55"/>
    <p:sldId id="306" r:id="rId56"/>
    <p:sldId id="341" r:id="rId57"/>
    <p:sldId id="342" r:id="rId58"/>
    <p:sldId id="343" r:id="rId59"/>
    <p:sldId id="344" r:id="rId60"/>
  </p:sldIdLst>
  <p:sldSz cx="9144000" cy="6858000" type="screen4x3"/>
  <p:notesSz cx="6858000" cy="9144000"/>
  <p:defaultTextStyle>
    <a:defPPr>
      <a:defRPr lang="en-CA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800000"/>
    <a:srgbClr val="FF66FF"/>
    <a:srgbClr val="0099CC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7" autoAdjust="0"/>
    <p:restoredTop sz="84574" autoAdjust="0"/>
  </p:normalViewPr>
  <p:slideViewPr>
    <p:cSldViewPr>
      <p:cViewPr varScale="1">
        <p:scale>
          <a:sx n="74" d="100"/>
          <a:sy n="74" d="100"/>
        </p:scale>
        <p:origin x="168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41F9BED-7C35-4D43-9C86-87E0E743FDD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72918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4EED465-56E6-4336-9CB1-97AE134DE0CA}" type="slidenum">
              <a:rPr lang="en-CA" altLang="en-US" smtClean="0"/>
              <a:pPr>
                <a:spcBef>
                  <a:spcPct val="0"/>
                </a:spcBef>
              </a:pPr>
              <a:t>1</a:t>
            </a:fld>
            <a:endParaRPr lang="en-CA" altLang="en-US" smtClean="0"/>
          </a:p>
        </p:txBody>
      </p:sp>
      <p:sp>
        <p:nvSpPr>
          <p:cNvPr id="512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906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Structure and stability of benzene</a:t>
            </a:r>
          </a:p>
          <a:p>
            <a:endParaRPr lang="en-IN" altLang="en-US" baseline="-25000" smtClean="0">
              <a:latin typeface="Arial" panose="020B0604020202020204" pitchFamily="34" charset="0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233384-75D0-4CE0-89B0-5DF6A3DD3DCF}" type="slidenum">
              <a:rPr lang="en-CA" altLang="en-US" sz="1200" smtClean="0"/>
              <a:pPr/>
              <a:t>12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310011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Structure and stability of benzene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0AEF08F-EC77-498C-8F18-102061BE388C}" type="slidenum">
              <a:rPr lang="en-CA" altLang="en-US" sz="1200" smtClean="0"/>
              <a:pPr/>
              <a:t>13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467001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Structure and stability of benzene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CFB6478-D503-4F86-AF73-E491B9782C91}" type="slidenum">
              <a:rPr lang="en-CA" altLang="en-US" sz="1200" smtClean="0"/>
              <a:pPr/>
              <a:t>14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1241967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Structure and stability of benzene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2648B4B-01ED-41B1-958F-49360EBDA6C1}" type="slidenum">
              <a:rPr lang="en-CA" altLang="en-US" sz="1200" smtClean="0"/>
              <a:pPr/>
              <a:t>15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392703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Structure and stability of benzene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24360EB-E415-4508-B4A3-08029F98F4B0}" type="slidenum">
              <a:rPr lang="en-CA" altLang="en-US" sz="1200" smtClean="0"/>
              <a:pPr/>
              <a:t>16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794057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Structure and stability of benzene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2A9E7E7-5D06-422E-B69A-0701256901FB}" type="slidenum">
              <a:rPr lang="en-CA" altLang="en-US" sz="1200" smtClean="0"/>
              <a:pPr/>
              <a:t>17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296792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Structure and stability of benzene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A9FDE2A-A021-44BC-940A-77C2ABC141BB}" type="slidenum">
              <a:rPr lang="en-CA" altLang="en-US" sz="1200" smtClean="0"/>
              <a:pPr/>
              <a:t>18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281343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Structure and stability of benzene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D999B98-7AB4-4E7C-83E7-4EED7D84BBB7}" type="slidenum">
              <a:rPr lang="en-CA" altLang="en-US" sz="1200" smtClean="0"/>
              <a:pPr/>
              <a:t>19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216224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Structure and stability of benzene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7E4E77A-1EC5-40F7-9B8C-F88D5BF48741}" type="slidenum">
              <a:rPr lang="en-CA" altLang="en-US" sz="1200" smtClean="0"/>
              <a:pPr/>
              <a:t>20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334644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Aromaticity and the Hückel 4</a:t>
            </a:r>
            <a:r>
              <a:rPr lang="en-IN" altLang="en-US" i="1" smtClean="0">
                <a:latin typeface="Arial" panose="020B0604020202020204" pitchFamily="34" charset="0"/>
              </a:rPr>
              <a:t>n </a:t>
            </a:r>
            <a:r>
              <a:rPr lang="en-IN" altLang="en-US" smtClean="0">
                <a:latin typeface="Arial" panose="020B0604020202020204" pitchFamily="34" charset="0"/>
              </a:rPr>
              <a:t>+ 2 rule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1C71BBE-6CF2-414E-8C16-AB5FF7471E95}" type="slidenum">
              <a:rPr lang="en-CA" altLang="en-US" sz="1200" smtClean="0"/>
              <a:pPr/>
              <a:t>21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221058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Naming aromatic compounds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C17C0B4-FC2C-4E89-8EB0-B648419B4EFC}" type="slidenum">
              <a:rPr lang="en-CA" altLang="en-US" sz="1200" smtClean="0"/>
              <a:pPr/>
              <a:t>4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107781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Aromaticity and the Hückel 4</a:t>
            </a:r>
            <a:r>
              <a:rPr lang="en-IN" altLang="en-US" i="1" smtClean="0">
                <a:latin typeface="Arial" panose="020B0604020202020204" pitchFamily="34" charset="0"/>
              </a:rPr>
              <a:t>n </a:t>
            </a:r>
            <a:r>
              <a:rPr lang="en-IN" altLang="en-US" smtClean="0">
                <a:latin typeface="Arial" panose="020B0604020202020204" pitchFamily="34" charset="0"/>
              </a:rPr>
              <a:t>+ 2 rule</a:t>
            </a:r>
          </a:p>
          <a:p>
            <a:endParaRPr lang="en-IN" altLang="en-US" b="1" smtClean="0">
              <a:latin typeface="Arial" panose="020B0604020202020204" pitchFamily="34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21E72DF-E8EB-4879-B23C-9EEC5046DD10}" type="slidenum">
              <a:rPr lang="en-CA" altLang="en-US" sz="1200" smtClean="0"/>
              <a:pPr/>
              <a:t>22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963314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Aromaticity and the Hückel 4</a:t>
            </a:r>
            <a:r>
              <a:rPr lang="en-IN" altLang="en-US" i="1" smtClean="0">
                <a:latin typeface="Arial" panose="020B0604020202020204" pitchFamily="34" charset="0"/>
              </a:rPr>
              <a:t>n </a:t>
            </a:r>
            <a:r>
              <a:rPr lang="en-IN" altLang="en-US" smtClean="0">
                <a:latin typeface="Arial" panose="020B0604020202020204" pitchFamily="34" charset="0"/>
              </a:rPr>
              <a:t>+ 2 rule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9D88610-BDCB-49A0-B94E-67ED21BA9502}" type="slidenum">
              <a:rPr lang="en-CA" altLang="en-US" sz="1200" smtClean="0"/>
              <a:pPr/>
              <a:t>23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535628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Aromaticity and the Hückel 4</a:t>
            </a:r>
            <a:r>
              <a:rPr lang="en-IN" altLang="en-US" i="1" smtClean="0">
                <a:latin typeface="Arial" panose="020B0604020202020204" pitchFamily="34" charset="0"/>
              </a:rPr>
              <a:t>n </a:t>
            </a:r>
            <a:r>
              <a:rPr lang="en-IN" altLang="en-US" smtClean="0">
                <a:latin typeface="Arial" panose="020B0604020202020204" pitchFamily="34" charset="0"/>
              </a:rPr>
              <a:t>+ 2 rule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FAFB7A5-F6C0-4772-AA85-69D75C139723}" type="slidenum">
              <a:rPr lang="en-CA" altLang="en-US" sz="1200" smtClean="0"/>
              <a:pPr/>
              <a:t>24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138134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Aromaticity and the Hückel 4</a:t>
            </a:r>
            <a:r>
              <a:rPr lang="en-IN" altLang="en-US" i="1" smtClean="0">
                <a:latin typeface="Arial" panose="020B0604020202020204" pitchFamily="34" charset="0"/>
              </a:rPr>
              <a:t>n </a:t>
            </a:r>
            <a:r>
              <a:rPr lang="en-IN" altLang="en-US" smtClean="0">
                <a:latin typeface="Arial" panose="020B0604020202020204" pitchFamily="34" charset="0"/>
              </a:rPr>
              <a:t>+ 2 rule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8C7A522-3F6D-45B5-B1CE-A8B9F8BCDC88}" type="slidenum">
              <a:rPr lang="en-CA" altLang="en-US" sz="1200" smtClean="0"/>
              <a:pPr/>
              <a:t>25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4025608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Aromaticity and the Hückel 4</a:t>
            </a:r>
            <a:r>
              <a:rPr lang="en-IN" altLang="en-US" i="1" smtClean="0">
                <a:latin typeface="Arial" panose="020B0604020202020204" pitchFamily="34" charset="0"/>
              </a:rPr>
              <a:t>n </a:t>
            </a:r>
            <a:r>
              <a:rPr lang="en-IN" altLang="en-US" smtClean="0">
                <a:latin typeface="Arial" panose="020B0604020202020204" pitchFamily="34" charset="0"/>
              </a:rPr>
              <a:t>+ 2 rule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09B36C-0B7D-4BC0-9BF5-702AE2896C32}" type="slidenum">
              <a:rPr lang="en-CA" altLang="en-US" sz="1200" smtClean="0"/>
              <a:pPr/>
              <a:t>26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05395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Aromaticity and the Hückel 4</a:t>
            </a:r>
            <a:r>
              <a:rPr lang="en-IN" altLang="en-US" i="1" smtClean="0">
                <a:latin typeface="Arial" panose="020B0604020202020204" pitchFamily="34" charset="0"/>
              </a:rPr>
              <a:t>n </a:t>
            </a:r>
            <a:r>
              <a:rPr lang="en-IN" altLang="en-US" smtClean="0">
                <a:latin typeface="Arial" panose="020B0604020202020204" pitchFamily="34" charset="0"/>
              </a:rPr>
              <a:t>+ 2 rule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2B169AE-0F96-4BE2-A2C0-D576F438372C}" type="slidenum">
              <a:rPr lang="en-CA" altLang="en-US" sz="1200" smtClean="0"/>
              <a:pPr/>
              <a:t>27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594799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Aromaticity and the Hückel 4</a:t>
            </a:r>
            <a:r>
              <a:rPr lang="en-IN" altLang="en-US" i="1" smtClean="0">
                <a:latin typeface="Arial" panose="020B0604020202020204" pitchFamily="34" charset="0"/>
              </a:rPr>
              <a:t>n </a:t>
            </a:r>
            <a:r>
              <a:rPr lang="en-IN" altLang="en-US" smtClean="0">
                <a:latin typeface="Arial" panose="020B0604020202020204" pitchFamily="34" charset="0"/>
              </a:rPr>
              <a:t>+ 2 rule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8F25E2-95DF-4B87-9670-74FA570E07D0}" type="slidenum">
              <a:rPr lang="en-CA" altLang="en-US" sz="1200" smtClean="0"/>
              <a:pPr/>
              <a:t>28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476351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 ions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3F6C9EA-F34A-458B-915A-D9AA822B55D0}" type="slidenum">
              <a:rPr lang="en-CA" altLang="en-US" sz="1200" smtClean="0"/>
              <a:pPr/>
              <a:t>29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481978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 ions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72D03EC-627C-4BC9-83FF-D51D02ECCF1A}" type="slidenum">
              <a:rPr lang="en-CA" altLang="en-US" sz="1200" smtClean="0"/>
              <a:pPr/>
              <a:t>30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8693621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 ions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542F685-25D4-49A6-8C41-C1906E492D35}" type="slidenum">
              <a:rPr lang="en-CA" altLang="en-US" sz="1200" smtClean="0"/>
              <a:pPr/>
              <a:t>31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511205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Naming aromatic compounds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4406A1-4AB5-4A40-B8B1-ECB60A8159B1}" type="slidenum">
              <a:rPr lang="en-CA" altLang="en-US" sz="1200" smtClean="0"/>
              <a:pPr/>
              <a:t>5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382224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 ions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C556A4B-A8E7-40B2-B137-DE30F0F96338}" type="slidenum">
              <a:rPr lang="en-CA" altLang="en-US" sz="1200" smtClean="0"/>
              <a:pPr/>
              <a:t>32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3542669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 ions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5BD2000-3536-48F8-923D-40856D2DFA8F}" type="slidenum">
              <a:rPr lang="en-CA" altLang="en-US" sz="1200" smtClean="0"/>
              <a:pPr/>
              <a:t>33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7837452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 ions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28D97B6-E91F-493E-9624-4AD59C58F3FF}" type="slidenum">
              <a:rPr lang="en-CA" altLang="en-US" sz="1200" smtClean="0"/>
              <a:pPr/>
              <a:t>34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596879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 ions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5B8CCB-AF6D-4B98-B636-FB88468A7527}" type="slidenum">
              <a:rPr lang="en-CA" altLang="en-US" sz="1200" smtClean="0"/>
              <a:pPr/>
              <a:t>35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2681509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 heterocycles: Pyridine and pyrrole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B7EFD5-AA9C-416A-81A2-74DFFFF7E574}" type="slidenum">
              <a:rPr lang="en-CA" altLang="en-US" sz="1200" smtClean="0"/>
              <a:pPr/>
              <a:t>36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6901247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 heterocycles: Pyridine and pyrrole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4A1BC8-BE32-4600-B0B0-6FB12D1466A4}" type="slidenum">
              <a:rPr lang="en-CA" altLang="en-US" sz="1200" smtClean="0"/>
              <a:pPr/>
              <a:t>37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11750961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 heterocycles: Pyridine and pyrrole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60C65D5-7134-4FB4-AE8A-E92F93168382}" type="slidenum">
              <a:rPr lang="en-CA" altLang="en-US" sz="1200" smtClean="0"/>
              <a:pPr/>
              <a:t>38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9485830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 heterocycles: Pyridine and pyrrole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0DD25BB-B748-4382-AABD-C6FDC52312B5}" type="slidenum">
              <a:rPr lang="en-CA" altLang="en-US" sz="1200" smtClean="0"/>
              <a:pPr/>
              <a:t>39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15154474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 heterocycles: Pyridine and pyrrole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607C347-0F07-4197-9191-05845DFACA14}" type="slidenum">
              <a:rPr lang="en-CA" altLang="en-US" sz="1200" smtClean="0"/>
              <a:pPr/>
              <a:t>40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6830027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 heterocycles: Pyridine and pyrrole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0D964B4-0A3F-4743-BA76-8F5A4386EE82}" type="slidenum">
              <a:rPr lang="en-CA" altLang="en-US" sz="1200" smtClean="0"/>
              <a:pPr/>
              <a:t>41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449603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Naming aromatic compounds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564D035-C01B-42DC-8997-95F339B55805}" type="slidenum">
              <a:rPr lang="en-CA" altLang="en-US" sz="1200" smtClean="0"/>
              <a:pPr/>
              <a:t>6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556429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 heterocycles: Pyridine and pyrrole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D80A5C1-4655-4C98-A9CE-2FCD2411A4B6}" type="slidenum">
              <a:rPr lang="en-CA" altLang="en-US" sz="1200" smtClean="0"/>
              <a:pPr/>
              <a:t>42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55847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Aromatic heterocycles: Pyridine and pyrrole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52AE129-53CA-44D2-8E20-D95EFA851ED6}" type="slidenum">
              <a:rPr lang="en-CA" altLang="en-US" sz="1200" smtClean="0"/>
              <a:pPr/>
              <a:t>43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41518770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Polycyclic aromatic compounds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73314C8-405B-4204-BB3A-2AC717F05C11}" type="slidenum">
              <a:rPr lang="en-CA" altLang="en-US" sz="1200" smtClean="0"/>
              <a:pPr/>
              <a:t>44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449406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Polycyclic aromatic compounds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E57FA5-D004-4D8B-9390-7B478CC3FFD7}" type="slidenum">
              <a:rPr lang="en-CA" altLang="en-US" sz="1200" smtClean="0"/>
              <a:pPr/>
              <a:t>45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19484474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Polycyclic aromatic compounds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45361A7-8E9D-478B-894F-D1F0EC2D55E3}" type="slidenum">
              <a:rPr lang="en-CA" altLang="en-US" sz="1200" smtClean="0"/>
              <a:pPr/>
              <a:t>46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569991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Polycyclic aromatic compounds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19C251-D751-40C4-AB06-83330EC8A9D2}" type="slidenum">
              <a:rPr lang="en-CA" altLang="en-US" sz="1200" smtClean="0"/>
              <a:pPr/>
              <a:t>47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8807005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Polycyclic aromatic compounds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147B26A-804A-455D-A3B2-A6C362F87D42}" type="slidenum">
              <a:rPr lang="en-CA" altLang="en-US" sz="1200" smtClean="0"/>
              <a:pPr/>
              <a:t>48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6496585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Polycyclic aromatic compounds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6427310-56A2-4571-AC4F-73E8DC6C6851}" type="slidenum">
              <a:rPr lang="en-CA" altLang="en-US" sz="1200" smtClean="0"/>
              <a:pPr/>
              <a:t>49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217510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C8A2EC8-58DB-4EA7-A53F-0FD86F805F2A}" type="slidenum">
              <a:rPr lang="en-CA" altLang="en-US" smtClean="0"/>
              <a:pPr>
                <a:spcBef>
                  <a:spcPct val="0"/>
                </a:spcBef>
              </a:pPr>
              <a:t>50</a:t>
            </a:fld>
            <a:endParaRPr lang="en-CA" altLang="en-US" smtClean="0"/>
          </a:p>
        </p:txBody>
      </p:sp>
      <p:sp>
        <p:nvSpPr>
          <p:cNvPr id="10342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IN" altLang="en-US" smtClean="0">
                <a:latin typeface="Arial" panose="020B0604020202020204" pitchFamily="34" charset="0"/>
              </a:rPr>
              <a:t>Spectroscopy of aromatic compounds</a:t>
            </a:r>
          </a:p>
          <a:p>
            <a:pPr eaLnBrk="1" hangingPunct="1"/>
            <a:endParaRPr lang="en-CA" altLang="en-US" baseline="3000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6934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Spectroscopy of aromatic compounds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8FE302-38FA-4053-BD84-75E22C2CC812}" type="slidenum">
              <a:rPr lang="en-CA" altLang="en-US" sz="1200" smtClean="0"/>
              <a:pPr/>
              <a:t>51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1283677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Naming aromatic compounds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13FA74E-0CEE-4707-A091-3B10951DC85B}" type="slidenum">
              <a:rPr lang="en-CA" altLang="en-US" sz="1200" smtClean="0"/>
              <a:pPr/>
              <a:t>7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7664121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Spectroscopy of aromatic compounds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BA973EA-3D32-4D29-8E4A-C16BF79A5CF4}" type="slidenum">
              <a:rPr lang="en-CA" altLang="en-US" sz="1200" smtClean="0"/>
              <a:pPr/>
              <a:t>52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9213374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Spectroscopy of aromatic compounds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75E43C5-E1C0-4282-9127-CBCEDBEE784C}" type="slidenum">
              <a:rPr lang="en-CA" altLang="en-US" sz="1200" smtClean="0"/>
              <a:pPr/>
              <a:t>53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4967762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Spectroscopy of aromatic compounds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F51BFEC-7A24-49DB-B743-A3063191CF7C}" type="slidenum">
              <a:rPr lang="en-CA" altLang="en-US" sz="1200" smtClean="0"/>
              <a:pPr/>
              <a:t>54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0913068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Spectroscopy of aromatic compounds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4613776-5DDC-4E52-B915-58C87E924463}" type="slidenum">
              <a:rPr lang="en-CA" altLang="en-US" sz="1200" smtClean="0"/>
              <a:pPr/>
              <a:t>55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22348937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Spectroscopy of aromatic compounds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60BE03A-4CF5-4FB2-A886-0B409AB1383B}" type="slidenum">
              <a:rPr lang="en-CA" altLang="en-US" sz="1200" smtClean="0"/>
              <a:pPr/>
              <a:t>56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15848471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Spectroscopy of aromatic compounds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E45871C-27CF-4A4A-93BB-62C70282885B}" type="slidenum">
              <a:rPr lang="en-CA" altLang="en-US" sz="1200" smtClean="0"/>
              <a:pPr/>
              <a:t>57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7810101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EEB69E0-CBB8-44E1-AEAD-ABFF86D8063E}" type="slidenum">
              <a:rPr lang="en-CA" altLang="en-US" sz="1200" smtClean="0"/>
              <a:pPr/>
              <a:t>58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4120254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Naming aromatic compounds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6F3D028-3E59-4DE2-B546-DD1D1678750A}" type="slidenum">
              <a:rPr lang="en-CA" altLang="en-US" sz="1200" smtClean="0"/>
              <a:pPr/>
              <a:t>8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1120143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Naming aromatic compounds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8669CBB-2A37-4F20-BE94-5CBB0309F3A3}" type="slidenum">
              <a:rPr lang="en-CA" altLang="en-US" sz="1200" smtClean="0"/>
              <a:pPr/>
              <a:t>9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469609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Naming aromatic compounds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7D5552D-DEFD-4534-9872-FF2430CBC269}" type="slidenum">
              <a:rPr lang="en-CA" altLang="en-US" sz="1200" smtClean="0"/>
              <a:pPr/>
              <a:t>10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749735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Naming aromatic compounds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9821332-9584-45D5-916A-8B9C9BE09FAF}" type="slidenum">
              <a:rPr lang="en-CA" altLang="en-US" sz="1200" smtClean="0"/>
              <a:pPr/>
              <a:t>11</a:t>
            </a:fld>
            <a:endParaRPr lang="en-CA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1436074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www.cengage.com/chemistry/mcmurry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320040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5" name="Rectangle 21"/>
          <p:cNvSpPr>
            <a:spLocks noChangeArrowheads="1"/>
          </p:cNvSpPr>
          <p:nvPr userDrawn="1"/>
        </p:nvSpPr>
        <p:spPr bwMode="auto">
          <a:xfrm>
            <a:off x="2819400" y="1295400"/>
            <a:ext cx="2295525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2200" i="1" dirty="0" smtClean="0">
                <a:solidFill>
                  <a:srgbClr val="000000"/>
                </a:solidFill>
              </a:rPr>
              <a:t>John E. McMurry</a:t>
            </a:r>
          </a:p>
        </p:txBody>
      </p:sp>
      <p:sp>
        <p:nvSpPr>
          <p:cNvPr id="6" name="Rectangle 22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2638425" y="2620963"/>
            <a:ext cx="2800350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200" dirty="0" smtClean="0">
                <a:solidFill>
                  <a:srgbClr val="000000"/>
                </a:solidFill>
                <a:cs typeface="Arial" panose="020B0604020202020204" pitchFamily="34" charset="0"/>
                <a:hlinkClick r:id="rId2"/>
              </a:rPr>
              <a:t>www.cengage.com/chemistry/mcmurry</a:t>
            </a:r>
            <a:endParaRPr lang="en-US" altLang="en-US" sz="1200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" name="Picture 23" descr="BrooksCole_Logo"/>
          <p:cNvSpPr>
            <a:spLocks noChangeAspect="1" noChangeArrowheads="1"/>
          </p:cNvSpPr>
          <p:nvPr userDrawn="1"/>
        </p:nvSpPr>
        <p:spPr bwMode="auto">
          <a:xfrm>
            <a:off x="6586538" y="0"/>
            <a:ext cx="255746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170002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304800" y="3352800"/>
            <a:ext cx="8534400" cy="1981200"/>
          </a:xfrm>
        </p:spPr>
        <p:txBody>
          <a:bodyPr lIns="101882" tIns="50941" rIns="101882" bIns="50941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CA"/>
              <a:t>Click to edit Master title style</a:t>
            </a:r>
          </a:p>
        </p:txBody>
      </p:sp>
      <p:sp>
        <p:nvSpPr>
          <p:cNvPr id="170003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800100" y="5646738"/>
            <a:ext cx="7543800" cy="365125"/>
          </a:xfrm>
        </p:spPr>
        <p:txBody>
          <a:bodyPr lIns="101882" tIns="50941" rIns="101882" bIns="50941" anchor="ctr"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CA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" y="152400"/>
            <a:ext cx="252603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12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5163" y="0"/>
            <a:ext cx="2128837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0"/>
            <a:ext cx="6234113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91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851535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28650" y="1524000"/>
            <a:ext cx="836295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" y="4191000"/>
            <a:ext cx="836295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66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84300"/>
            <a:ext cx="821055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9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656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981200"/>
            <a:ext cx="4181475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2525" y="1981200"/>
            <a:ext cx="4181475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17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4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41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463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186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979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30810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102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848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70" tIns="50935" rIns="101870" bIns="509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smtClean="0"/>
              <a:t>Click to edit Master title style</a:t>
            </a:r>
          </a:p>
        </p:txBody>
      </p:sp>
      <p:sp>
        <p:nvSpPr>
          <p:cNvPr id="102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447800"/>
            <a:ext cx="8991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70" tIns="50935" rIns="101870" bIns="509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smtClean="0"/>
              <a:t>Click to edit Master text styles</a:t>
            </a:r>
          </a:p>
          <a:p>
            <a:pPr lvl="1"/>
            <a:r>
              <a:rPr lang="en-CA" altLang="en-US" smtClean="0"/>
              <a:t>Second level</a:t>
            </a:r>
          </a:p>
          <a:p>
            <a:pPr lvl="2"/>
            <a:r>
              <a:rPr lang="en-CA" altLang="en-US" smtClean="0"/>
              <a:t>Third level</a:t>
            </a:r>
          </a:p>
          <a:p>
            <a:pPr lvl="3"/>
            <a:r>
              <a:rPr lang="en-CA" altLang="en-US" smtClean="0"/>
              <a:t>Fourth level</a:t>
            </a:r>
          </a:p>
          <a:p>
            <a:pPr lvl="4"/>
            <a:r>
              <a:rPr lang="en-CA" altLang="en-US" smtClean="0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1714500" y="6645275"/>
            <a:ext cx="5715000" cy="288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</a:rPr>
              <a:t>© 2016 Cengage Learning. All Rights Reserved.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3" t="31112" r="27777" b="18888"/>
          <a:stretch/>
        </p:blipFill>
        <p:spPr>
          <a:xfrm>
            <a:off x="7884084" y="0"/>
            <a:ext cx="1259916" cy="1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65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90000"/>
        <a:buFont typeface="Wingdings" panose="05000000000000000000" pitchFamily="2" charset="2"/>
        <a:buChar char="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75000"/>
        <a:buFont typeface="Wingdings" panose="05000000000000000000" pitchFamily="2" charset="2"/>
        <a:buChar char=""/>
        <a:defRPr sz="26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5000"/>
        <a:buFont typeface="Wingdings" panose="05000000000000000000" pitchFamily="2" charset="2"/>
        <a:buChar char=""/>
        <a:defRPr sz="23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Wingdings" panose="05000000000000000000" pitchFamily="2" charset="2"/>
        <a:buChar char="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Wingdings" panose="05000000000000000000" pitchFamily="2" charset="2"/>
        <a:buChar char="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1066800" y="3810000"/>
            <a:ext cx="76200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04900" y="3413125"/>
            <a:ext cx="6629400" cy="1747838"/>
          </a:xfrm>
          <a:noFill/>
        </p:spPr>
        <p:txBody>
          <a:bodyPr/>
          <a:lstStyle/>
          <a:p>
            <a:pPr eaLnBrk="1" hangingPunct="1"/>
            <a:r>
              <a:rPr lang="en-US" altLang="en-US" smtClean="0"/>
              <a:t>Chapter 15</a:t>
            </a:r>
            <a:br>
              <a:rPr lang="en-US" altLang="en-US" smtClean="0"/>
            </a:br>
            <a:r>
              <a:rPr lang="en-US" altLang="en-US" smtClean="0"/>
              <a:t>Benzene and Aromaticity</a:t>
            </a:r>
            <a:r>
              <a:rPr lang="en-CA" altLang="en-US" smtClean="0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Benzenes With More Than Two Substituents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Numbers with the lowest possible values are chosen</a:t>
            </a:r>
          </a:p>
          <a:p>
            <a:r>
              <a:rPr lang="en-US" altLang="en-US" smtClean="0"/>
              <a:t>List substituents alphabetically with hyphenated numbers</a:t>
            </a:r>
          </a:p>
          <a:p>
            <a:r>
              <a:rPr lang="en-US" altLang="en-US" smtClean="0"/>
              <a:t>Common names, such as toluene can serve as root name(as in TNT)</a:t>
            </a:r>
          </a:p>
        </p:txBody>
      </p:sp>
      <p:pic>
        <p:nvPicPr>
          <p:cNvPr id="20484" name="Picture 6" descr="15_u00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73538"/>
            <a:ext cx="8574088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Provide the IUPAC name for the following compound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r>
              <a:rPr lang="en-IN" altLang="en-US" smtClean="0"/>
              <a:t>Solution:</a:t>
            </a:r>
          </a:p>
          <a:p>
            <a:pPr lvl="1"/>
            <a:r>
              <a:rPr lang="en-IN" altLang="en-US" smtClean="0"/>
              <a:t>The compound is 1-Ethyl-2,4-dinitrobenzene</a:t>
            </a:r>
          </a:p>
          <a:p>
            <a:pPr lvl="2"/>
            <a:r>
              <a:rPr lang="en-IN" altLang="en-US" smtClean="0"/>
              <a:t>Substituents on trisubstituted rings receive the lowest possible numbers</a:t>
            </a:r>
          </a:p>
          <a:p>
            <a:endParaRPr lang="en-IN" altLang="en-US" smtClean="0"/>
          </a:p>
        </p:txBody>
      </p:sp>
      <p:pic>
        <p:nvPicPr>
          <p:cNvPr id="2253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2362200"/>
            <a:ext cx="352425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Structure and Stability of Benzene</a:t>
            </a:r>
            <a:endParaRPr lang="en-US" altLang="en-US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The reactivity of benzene is much lesser than that of alkenes despite having six fewer hydrogens </a:t>
            </a:r>
          </a:p>
          <a:p>
            <a:pPr lvl="1"/>
            <a:r>
              <a:rPr lang="en-IN" altLang="en-US" smtClean="0"/>
              <a:t>Benzene - C</a:t>
            </a:r>
            <a:r>
              <a:rPr lang="en-IN" altLang="en-US" baseline="-25000" smtClean="0"/>
              <a:t>6</a:t>
            </a:r>
            <a:r>
              <a:rPr lang="en-IN" altLang="en-US" smtClean="0"/>
              <a:t>H</a:t>
            </a:r>
            <a:r>
              <a:rPr lang="en-IN" altLang="en-US" baseline="-25000" smtClean="0"/>
              <a:t>6</a:t>
            </a:r>
          </a:p>
          <a:p>
            <a:pPr lvl="1"/>
            <a:r>
              <a:rPr lang="en-IN" altLang="en-US" smtClean="0"/>
              <a:t>Cycloalkane - C</a:t>
            </a:r>
            <a:r>
              <a:rPr lang="en-IN" altLang="en-US" baseline="-25000" smtClean="0"/>
              <a:t>6</a:t>
            </a:r>
            <a:r>
              <a:rPr lang="en-IN" altLang="en-US" smtClean="0"/>
              <a:t>H</a:t>
            </a:r>
            <a:r>
              <a:rPr lang="en-IN" altLang="en-US" baseline="-25000" smtClean="0"/>
              <a:t>12</a:t>
            </a:r>
          </a:p>
          <a:p>
            <a:endParaRPr lang="en-US" altLang="en-US" smtClean="0"/>
          </a:p>
        </p:txBody>
      </p:sp>
      <p:pic>
        <p:nvPicPr>
          <p:cNvPr id="24580" name="Picture 6" descr="15_u01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0"/>
            <a:ext cx="8574088" cy="243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Heats of Hydrogenation as Indicators of Stability 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Comparison of the heats of hydrogenation proves the stability of benzene</a:t>
            </a:r>
          </a:p>
        </p:txBody>
      </p:sp>
      <p:pic>
        <p:nvPicPr>
          <p:cNvPr id="26628" name="Picture 6" descr="15_0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2432050"/>
            <a:ext cx="8378825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Structure of Benzene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All its C-C bonds are the same length: 139 pm — between single (154 pm) and double (134 pm) bonds</a:t>
            </a:r>
          </a:p>
          <a:p>
            <a:r>
              <a:rPr lang="en-US" altLang="en-US" smtClean="0"/>
              <a:t>Electron density in all six C-C bonds is identical</a:t>
            </a:r>
          </a:p>
          <a:p>
            <a:r>
              <a:rPr lang="en-US" altLang="en-US" smtClean="0"/>
              <a:t>Structure is planar, hexagonal</a:t>
            </a:r>
          </a:p>
        </p:txBody>
      </p:sp>
      <p:pic>
        <p:nvPicPr>
          <p:cNvPr id="28676" name="Picture 6" descr="15_u0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24288"/>
            <a:ext cx="7802563" cy="303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Structure of Benzene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Carbon atoms and p orbitals in benzene are equivalent</a:t>
            </a:r>
          </a:p>
          <a:p>
            <a:r>
              <a:rPr lang="en-IN" altLang="en-US" smtClean="0"/>
              <a:t>Defining three localized </a:t>
            </a:r>
            <a:r>
              <a:rPr lang="en-US" altLang="en-US" smtClean="0">
                <a:sym typeface="Symbol" panose="05050102010706020507" pitchFamily="18" charset="2"/>
              </a:rPr>
              <a:t></a:t>
            </a:r>
            <a:r>
              <a:rPr lang="en-IN" altLang="en-US" smtClean="0"/>
              <a:t> bonds in which a given </a:t>
            </a:r>
            <a:r>
              <a:rPr lang="en-IN" altLang="en-US" i="1" smtClean="0"/>
              <a:t>p </a:t>
            </a:r>
            <a:r>
              <a:rPr lang="en-IN" altLang="en-US" smtClean="0"/>
              <a:t>orbital overlaps only one neighboring p orbital</a:t>
            </a:r>
          </a:p>
          <a:p>
            <a:r>
              <a:rPr lang="en-IN" altLang="en-US" smtClean="0"/>
              <a:t>All </a:t>
            </a:r>
            <a:r>
              <a:rPr lang="en-US" altLang="en-US" smtClean="0">
                <a:sym typeface="Symbol" panose="05050102010706020507" pitchFamily="18" charset="2"/>
              </a:rPr>
              <a:t> </a:t>
            </a:r>
            <a:r>
              <a:rPr lang="en-IN" altLang="en-US" smtClean="0"/>
              <a:t>electrons move freely in the entire ring due to equal overlap of all p orbitals</a:t>
            </a:r>
          </a:p>
          <a:p>
            <a:pPr lvl="1"/>
            <a:r>
              <a:rPr lang="en-IN" altLang="en-US" smtClean="0"/>
              <a:t>Resonance of benzene is another factor that influences its rate of reactivity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3600" smtClean="0"/>
              <a:t>Indicating Carbon–Carbon Bond Equivalence in Benzenes</a:t>
            </a:r>
            <a:endParaRPr lang="en-US" altLang="en-US" sz="3600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 two benzene resonance forms can be represented by a single structure with a circle in the center to indicate the equivalence of the carbon–carbon bonds</a:t>
            </a:r>
          </a:p>
          <a:p>
            <a:pPr lvl="1"/>
            <a:r>
              <a:rPr lang="en-US" altLang="en-US" smtClean="0"/>
              <a:t>The ring does not indicate the number of </a:t>
            </a:r>
            <a:r>
              <a:rPr lang="en-US" altLang="en-US" smtClean="0">
                <a:sym typeface="Symbol" panose="05050102010706020507" pitchFamily="18" charset="2"/>
              </a:rPr>
              <a:t></a:t>
            </a:r>
            <a:r>
              <a:rPr lang="en-US" altLang="en-US" smtClean="0"/>
              <a:t> electrons in the ring but is a reminder of the delocalized structure</a:t>
            </a:r>
          </a:p>
        </p:txBody>
      </p:sp>
      <p:pic>
        <p:nvPicPr>
          <p:cNvPr id="32772" name="Picture 6" descr="15_u01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24"/>
          <a:stretch>
            <a:fillRect/>
          </a:stretch>
        </p:blipFill>
        <p:spPr bwMode="auto">
          <a:xfrm>
            <a:off x="450850" y="4572000"/>
            <a:ext cx="8535988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Molecular Orbital Description of Benzene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 6 p-orbitals combine to give:</a:t>
            </a:r>
          </a:p>
          <a:p>
            <a:pPr lvl="1"/>
            <a:r>
              <a:rPr lang="en-US" altLang="en-US" smtClean="0"/>
              <a:t>Three bonding orbitals with 6 </a:t>
            </a:r>
            <a:r>
              <a:rPr lang="en-US" altLang="en-US" smtClean="0">
                <a:sym typeface="Symbol" panose="05050102010706020507" pitchFamily="18" charset="2"/>
              </a:rPr>
              <a:t> electrons</a:t>
            </a:r>
          </a:p>
          <a:p>
            <a:pPr lvl="1"/>
            <a:r>
              <a:rPr lang="en-US" altLang="en-US" smtClean="0"/>
              <a:t>Three antibonding with no electrons</a:t>
            </a:r>
          </a:p>
          <a:p>
            <a:r>
              <a:rPr lang="en-US" altLang="en-US" smtClean="0"/>
              <a:t>Orbitals with the same energy are degenerate</a:t>
            </a:r>
          </a:p>
        </p:txBody>
      </p:sp>
      <p:pic>
        <p:nvPicPr>
          <p:cNvPr id="34820" name="Picture 6" descr="15_0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276600"/>
            <a:ext cx="5713413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Pyridine - A flat, hexagonal molecule with bond angles of 120°undergoes substitution rather than addition and generally behaves like benzene</a:t>
            </a:r>
          </a:p>
          <a:p>
            <a:pPr lvl="1"/>
            <a:r>
              <a:rPr lang="en-IN" altLang="en-US" smtClean="0"/>
              <a:t>Draw a picture of the </a:t>
            </a:r>
            <a:r>
              <a:rPr lang="en-US" altLang="en-US" smtClean="0">
                <a:sym typeface="Symbol" panose="05050102010706020507" pitchFamily="18" charset="2"/>
              </a:rPr>
              <a:t></a:t>
            </a:r>
            <a:r>
              <a:rPr lang="en-IN" altLang="en-US" smtClean="0">
                <a:sym typeface="Symbol" panose="05050102010706020507" pitchFamily="18" charset="2"/>
              </a:rPr>
              <a:t> orbitals of pyridine to explain its properties</a:t>
            </a:r>
          </a:p>
          <a:p>
            <a:pPr lvl="1"/>
            <a:endParaRPr lang="en-I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pPr lvl="1"/>
            <a:r>
              <a:rPr lang="en-IN" altLang="en-US" smtClean="0"/>
              <a:t>The pyridine ring is formed by the </a:t>
            </a:r>
            <a:r>
              <a:rPr lang="el-GR" altLang="en-US" smtClean="0"/>
              <a:t>σ</a:t>
            </a:r>
            <a:r>
              <a:rPr lang="en-IN" altLang="en-US" smtClean="0"/>
              <a:t> overlap of carbon and nitrogen </a:t>
            </a:r>
            <a:r>
              <a:rPr lang="en-IN" altLang="en-US" i="1" smtClean="0"/>
              <a:t>sp</a:t>
            </a:r>
            <a:r>
              <a:rPr lang="en-IN" altLang="en-US" baseline="30000" smtClean="0"/>
              <a:t>2</a:t>
            </a:r>
            <a:r>
              <a:rPr lang="en-IN" altLang="en-US" smtClean="0"/>
              <a:t> orbitals</a:t>
            </a:r>
          </a:p>
          <a:p>
            <a:pPr lvl="1"/>
            <a:r>
              <a:rPr lang="en-IN" altLang="en-US" smtClean="0"/>
              <a:t>Six </a:t>
            </a:r>
            <a:r>
              <a:rPr lang="en-IN" altLang="en-US" i="1" smtClean="0"/>
              <a:t>p</a:t>
            </a:r>
            <a:r>
              <a:rPr lang="en-IN" altLang="en-US" smtClean="0"/>
              <a:t> orbitals perpendicular to the plane of the ring hold six electrons</a:t>
            </a:r>
          </a:p>
          <a:p>
            <a:pPr lvl="2"/>
            <a:endParaRPr lang="en-IN" altLang="en-US" smtClean="0"/>
          </a:p>
          <a:p>
            <a:endParaRPr lang="en-IN" altLang="en-US" smtClean="0"/>
          </a:p>
          <a:p>
            <a:pPr lvl="1"/>
            <a:endParaRPr lang="en-IN" altLang="en-US" smtClean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t="3317" r="5997" b="15495"/>
          <a:stretch>
            <a:fillRect/>
          </a:stretch>
        </p:blipFill>
        <p:spPr bwMode="auto">
          <a:xfrm>
            <a:off x="2806700" y="1828800"/>
            <a:ext cx="4006850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Learning Objectives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/>
              <a:t>(15.1)</a:t>
            </a:r>
          </a:p>
          <a:p>
            <a:pPr>
              <a:defRPr/>
            </a:pPr>
            <a:r>
              <a:rPr lang="en-IN" altLang="en-US" dirty="0" smtClean="0"/>
              <a:t>Naming aromatic compounds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/>
              <a:t>(15.2)</a:t>
            </a:r>
          </a:p>
          <a:p>
            <a:pPr>
              <a:defRPr/>
            </a:pPr>
            <a:r>
              <a:rPr lang="en-IN" altLang="en-US" dirty="0" smtClean="0"/>
              <a:t>Structure and stability of benzene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/>
              <a:t>(15.3)</a:t>
            </a:r>
          </a:p>
          <a:p>
            <a:pPr>
              <a:defRPr/>
            </a:pPr>
            <a:r>
              <a:rPr lang="en-IN" altLang="en-US" dirty="0" err="1" smtClean="0"/>
              <a:t>Aromaticity</a:t>
            </a:r>
            <a:r>
              <a:rPr lang="en-IN" altLang="en-US" dirty="0" smtClean="0"/>
              <a:t> and the </a:t>
            </a:r>
            <a:r>
              <a:rPr lang="en-IN" altLang="en-US" dirty="0" err="1" smtClean="0"/>
              <a:t>Hückel</a:t>
            </a:r>
            <a:r>
              <a:rPr lang="en-IN" altLang="en-US" dirty="0" smtClean="0"/>
              <a:t> 4n + 2 rule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/>
              <a:t>(15.4)</a:t>
            </a:r>
          </a:p>
          <a:p>
            <a:pPr>
              <a:defRPr/>
            </a:pPr>
            <a:r>
              <a:rPr lang="en-IN" altLang="en-US" dirty="0" smtClean="0"/>
              <a:t>Aromatic ions</a:t>
            </a:r>
          </a:p>
          <a:p>
            <a:pPr>
              <a:defRPr/>
            </a:pPr>
            <a:endParaRPr lang="en-I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N" altLang="en-US" smtClean="0"/>
              <a:t>These six </a:t>
            </a:r>
            <a:r>
              <a:rPr lang="en-IN" altLang="en-US" i="1" smtClean="0"/>
              <a:t>p</a:t>
            </a:r>
            <a:r>
              <a:rPr lang="en-IN" altLang="en-US" smtClean="0"/>
              <a:t> orbitals form six </a:t>
            </a:r>
            <a:r>
              <a:rPr lang="en-US" altLang="en-US" smtClean="0">
                <a:sym typeface="Symbol" panose="05050102010706020507" pitchFamily="18" charset="2"/>
              </a:rPr>
              <a:t> molecular orbitals that allow electrons to be delocalized over the </a:t>
            </a:r>
            <a:r>
              <a:rPr lang="en-IN" altLang="en-US" smtClean="0">
                <a:sym typeface="Symbol" panose="05050102010706020507" pitchFamily="18" charset="2"/>
              </a:rPr>
              <a:t> system of the pyridine</a:t>
            </a:r>
          </a:p>
          <a:p>
            <a:pPr lvl="1"/>
            <a:r>
              <a:rPr lang="en-IN" altLang="en-US" smtClean="0">
                <a:sym typeface="Symbol" panose="05050102010706020507" pitchFamily="18" charset="2"/>
              </a:rPr>
              <a:t>The lone pair of nitrogen occupies an </a:t>
            </a:r>
            <a:r>
              <a:rPr lang="en-IN" altLang="en-US" i="1" smtClean="0">
                <a:sym typeface="Symbol" panose="05050102010706020507" pitchFamily="18" charset="2"/>
              </a:rPr>
              <a:t>sp</a:t>
            </a:r>
            <a:r>
              <a:rPr lang="en-IN" altLang="en-US" baseline="30000" smtClean="0">
                <a:sym typeface="Symbol" panose="05050102010706020507" pitchFamily="18" charset="2"/>
              </a:rPr>
              <a:t>2</a:t>
            </a:r>
            <a:r>
              <a:rPr lang="en-IN" altLang="en-US" smtClean="0">
                <a:sym typeface="Symbol" panose="05050102010706020507" pitchFamily="18" charset="2"/>
              </a:rPr>
              <a:t> orbital that lies in the plane of the ring</a:t>
            </a:r>
            <a:endParaRPr lang="en-IN" altLang="en-US" smtClean="0"/>
          </a:p>
          <a:p>
            <a:pPr lvl="1"/>
            <a:endParaRPr lang="en-I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Aromaticity and the Hückel 4</a:t>
            </a:r>
            <a:r>
              <a:rPr lang="en-US" altLang="en-US" i="1" smtClean="0"/>
              <a:t>n</a:t>
            </a:r>
            <a:r>
              <a:rPr lang="en-US" altLang="en-US" smtClean="0"/>
              <a:t>+2 Rule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Unusually stable - Heat of hydrogenation 150 kJ/mol less negative than a hypothetical cyclic triene</a:t>
            </a:r>
          </a:p>
          <a:p>
            <a:r>
              <a:rPr lang="en-US" altLang="en-US" smtClean="0"/>
              <a:t>Planar hexagon - Bond angles are 120°, carbon-carbon bond length is 139 pm</a:t>
            </a:r>
            <a:endParaRPr lang="en-CA" altLang="en-US" smtClean="0"/>
          </a:p>
          <a:p>
            <a:r>
              <a:rPr lang="en-US" altLang="en-US" smtClean="0"/>
              <a:t>Undergoes substitution rather than electrophilic addition</a:t>
            </a:r>
            <a:endParaRPr lang="en-CA" altLang="en-US" smtClean="0"/>
          </a:p>
          <a:p>
            <a:r>
              <a:rPr lang="en-US" altLang="en-US" smtClean="0"/>
              <a:t>Resonance hybrid with structure between two line-bond structures</a:t>
            </a:r>
            <a:endParaRPr lang="en-CA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Hückel 4</a:t>
            </a:r>
            <a:r>
              <a:rPr lang="en-US" altLang="en-US" i="1" smtClean="0"/>
              <a:t>n</a:t>
            </a:r>
            <a:r>
              <a:rPr lang="en-US" altLang="en-US" smtClean="0"/>
              <a:t> + 2 Rule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Developed by Erich H</a:t>
            </a:r>
            <a:r>
              <a:rPr lang="en-US" altLang="en-US" smtClean="0"/>
              <a:t>ückel in 1931</a:t>
            </a:r>
          </a:p>
          <a:p>
            <a:r>
              <a:rPr lang="en-US" altLang="en-US" smtClean="0"/>
              <a:t>States that a molecule can be aromatic only if:</a:t>
            </a:r>
          </a:p>
          <a:p>
            <a:pPr lvl="1"/>
            <a:r>
              <a:rPr lang="en-US" altLang="en-US" smtClean="0"/>
              <a:t>It has a planar, monocyclic system of conjugation</a:t>
            </a:r>
          </a:p>
          <a:p>
            <a:pPr lvl="1"/>
            <a:r>
              <a:rPr lang="en-US" altLang="en-US" smtClean="0"/>
              <a:t>It contains a total of 4n + 2</a:t>
            </a:r>
            <a:r>
              <a:rPr lang="en-US" altLang="en-US" smtClean="0">
                <a:sym typeface="Symbol" panose="05050102010706020507" pitchFamily="18" charset="2"/>
              </a:rPr>
              <a:t> molecules</a:t>
            </a:r>
          </a:p>
          <a:p>
            <a:pPr lvl="2"/>
            <a:r>
              <a:rPr lang="en-US" altLang="en-US" smtClean="0">
                <a:sym typeface="Symbol" panose="05050102010706020507" pitchFamily="18" charset="2"/>
              </a:rPr>
              <a:t>n = 0,1,2,3…</a:t>
            </a:r>
          </a:p>
          <a:p>
            <a:pPr lvl="1"/>
            <a:r>
              <a:rPr lang="en-US" altLang="en-US" smtClean="0">
                <a:sym typeface="Symbol" panose="05050102010706020507" pitchFamily="18" charset="2"/>
              </a:rPr>
              <a:t>4n  electrons are considered antiaromatic</a:t>
            </a:r>
          </a:p>
          <a:p>
            <a:r>
              <a:rPr lang="en-IN" altLang="en-US" b="1" smtClean="0"/>
              <a:t>Cyclobutadiene</a:t>
            </a:r>
            <a:r>
              <a:rPr lang="en-IN" altLang="en-US" smtClean="0"/>
              <a:t> possesses four electrons and is antiaromatic</a:t>
            </a:r>
          </a:p>
          <a:p>
            <a:endParaRPr lang="en-US" altLang="en-US" smtClean="0">
              <a:sym typeface="Symbol" panose="05050102010706020507" pitchFamily="18" charset="2"/>
            </a:endParaRPr>
          </a:p>
          <a:p>
            <a:endParaRPr lang="en-US" altLang="en-US" smtClean="0">
              <a:sym typeface="Symbol" panose="05050102010706020507" pitchFamily="18" charset="2"/>
            </a:endParaRPr>
          </a:p>
        </p:txBody>
      </p:sp>
      <p:pic>
        <p:nvPicPr>
          <p:cNvPr id="4506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800600"/>
            <a:ext cx="3336925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Hückel 4</a:t>
            </a:r>
            <a:r>
              <a:rPr lang="en-US" altLang="en-US" i="1" smtClean="0"/>
              <a:t>n</a:t>
            </a:r>
            <a:r>
              <a:rPr lang="en-US" altLang="en-US" smtClean="0"/>
              <a:t> + 2 Rule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N" altLang="en-US" smtClean="0"/>
              <a:t>It reacts readily and exhibits none of the properties corresponding to aromaticity</a:t>
            </a:r>
          </a:p>
          <a:p>
            <a:pPr lvl="1"/>
            <a:r>
              <a:rPr lang="en-IN" altLang="en-US" smtClean="0"/>
              <a:t>It dimerizes by a Diels-Alder reaction at –78 °C</a:t>
            </a:r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r>
              <a:rPr lang="en-US" altLang="en-US" b="1" smtClean="0">
                <a:sym typeface="Symbol" panose="05050102010706020507" pitchFamily="18" charset="2"/>
              </a:rPr>
              <a:t>Benzene</a:t>
            </a:r>
            <a:r>
              <a:rPr lang="en-US" altLang="en-US" smtClean="0">
                <a:sym typeface="Symbol" panose="05050102010706020507" pitchFamily="18" charset="2"/>
              </a:rPr>
              <a:t> possesses six  electrons (4n </a:t>
            </a:r>
            <a:r>
              <a:rPr lang="en-US" altLang="en-US" smtClean="0"/>
              <a:t>+ 2 = 6 when n = 1) and is aromatic</a:t>
            </a:r>
            <a:endParaRPr lang="en-US" altLang="en-US" smtClean="0">
              <a:sym typeface="Symbol" panose="05050102010706020507" pitchFamily="18" charset="2"/>
            </a:endParaRPr>
          </a:p>
          <a:p>
            <a:endParaRPr lang="en-IN" altLang="en-US" smtClean="0"/>
          </a:p>
          <a:p>
            <a:endParaRPr lang="en-IN" altLang="en-US" smtClean="0"/>
          </a:p>
          <a:p>
            <a:endParaRPr lang="en-US" altLang="en-US" smtClean="0">
              <a:sym typeface="Symbol" panose="05050102010706020507" pitchFamily="18" charset="2"/>
            </a:endParaRPr>
          </a:p>
        </p:txBody>
      </p:sp>
      <p:pic>
        <p:nvPicPr>
          <p:cNvPr id="47108" name="Picture 7" descr="15_u01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048000"/>
            <a:ext cx="72231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257800"/>
            <a:ext cx="46148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Hückel 4</a:t>
            </a:r>
            <a:r>
              <a:rPr lang="en-US" altLang="en-US" i="1" smtClean="0"/>
              <a:t>n</a:t>
            </a:r>
            <a:r>
              <a:rPr lang="en-US" altLang="en-US" smtClean="0"/>
              <a:t> + 2 Rule</a:t>
            </a:r>
            <a:endParaRPr lang="en-I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 err="1" smtClean="0"/>
              <a:t>Cyclooctatetraene</a:t>
            </a:r>
            <a:r>
              <a:rPr lang="en-IN" dirty="0" smtClean="0"/>
              <a:t> possesses eight </a:t>
            </a:r>
            <a:r>
              <a:rPr lang="en-US" altLang="en-US" dirty="0" smtClean="0">
                <a:sym typeface="Symbol" panose="05050102010706020507" pitchFamily="18" charset="2"/>
              </a:rPr>
              <a:t> molecules and is not aromatic</a:t>
            </a:r>
          </a:p>
          <a:p>
            <a:pPr lvl="1">
              <a:defRPr/>
            </a:pPr>
            <a:r>
              <a:rPr lang="en-US" altLang="en-US" dirty="0" smtClean="0">
                <a:sym typeface="Symbol" panose="05050102010706020507" pitchFamily="18" charset="2"/>
              </a:rPr>
              <a:t>Comprises four double bonds </a:t>
            </a: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endParaRPr lang="en-IN" dirty="0"/>
          </a:p>
        </p:txBody>
      </p:sp>
      <p:pic>
        <p:nvPicPr>
          <p:cNvPr id="49156" name="Picture 8" descr="15_u01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95600"/>
            <a:ext cx="6283325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Aromatic Stability and the Molecular Orbital Theory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Calculation of energy levels of molecular orbitals for cyclic conjugated molecules shows that there is always a single lowest-lying MO above which MOs come in degenerate pairs</a:t>
            </a:r>
          </a:p>
          <a:p>
            <a:pPr lvl="1"/>
            <a:r>
              <a:rPr lang="en-IN" altLang="en-US" smtClean="0"/>
              <a:t>Lowest lying molecular orbital is filled by a pair of electrons and higher orbitals are filled by two pairs of electrons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600" b="1" smtClean="0">
                <a:solidFill>
                  <a:srgbClr val="FF0000"/>
                </a:solidFill>
              </a:rPr>
              <a:t>Figure 15.5 </a:t>
            </a:r>
            <a:r>
              <a:rPr lang="en-IN" altLang="en-US" sz="3600" smtClean="0"/>
              <a:t>- Energy Levels of the Six Benzene </a:t>
            </a:r>
            <a:r>
              <a:rPr lang="en-US" altLang="en-US" sz="3600" smtClean="0">
                <a:sym typeface="Symbol" panose="05050102010706020507" pitchFamily="18" charset="2"/>
              </a:rPr>
              <a:t> Molecular Orbitals</a:t>
            </a:r>
            <a:endParaRPr lang="en-IN" altLang="en-US" sz="3600" smtClean="0"/>
          </a:p>
        </p:txBody>
      </p:sp>
      <p:pic>
        <p:nvPicPr>
          <p:cNvPr id="5325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8650" y="1814513"/>
            <a:ext cx="8058150" cy="45100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To be aromatic, a molecule must have 4n + 2 </a:t>
            </a:r>
            <a:r>
              <a:rPr lang="en-US" altLang="en-US" smtClean="0">
                <a:sym typeface="Symbol" panose="05050102010706020507" pitchFamily="18" charset="2"/>
              </a:rPr>
              <a:t> electrons and must have a planar, monocyclic system of conjugation</a:t>
            </a:r>
          </a:p>
          <a:p>
            <a:pPr lvl="1"/>
            <a:r>
              <a:rPr lang="en-US" altLang="en-US" smtClean="0">
                <a:sym typeface="Symbol" panose="05050102010706020507" pitchFamily="18" charset="2"/>
              </a:rPr>
              <a:t>Explain why cyclodecapentaene has resisted all attempts at synthesis though it has fulfilled only one of the above criteria</a:t>
            </a:r>
            <a:endParaRPr lang="en-I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 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r>
              <a:rPr lang="en-IN" altLang="en-US" smtClean="0"/>
              <a:t>Cyclodecapentaene possesses 4n + 2 </a:t>
            </a:r>
            <a:r>
              <a:rPr lang="en-US" altLang="en-US" smtClean="0">
                <a:sym typeface="Symbol" panose="05050102010706020507" pitchFamily="18" charset="2"/>
              </a:rPr>
              <a:t> (n = 2) but is not flat</a:t>
            </a:r>
          </a:p>
          <a:p>
            <a:pPr lvl="1"/>
            <a:r>
              <a:rPr lang="en-US" altLang="en-US" smtClean="0">
                <a:sym typeface="Symbol" panose="05050102010706020507" pitchFamily="18" charset="2"/>
              </a:rPr>
              <a:t>If cyclodecapentaene were flat, the starred hydrogen atoms would crowd each other across the ring</a:t>
            </a:r>
          </a:p>
          <a:p>
            <a:pPr lvl="2"/>
            <a:r>
              <a:rPr lang="en-US" altLang="en-US" smtClean="0">
                <a:sym typeface="Symbol" panose="05050102010706020507" pitchFamily="18" charset="2"/>
              </a:rPr>
              <a:t>To avoid this interaction, the ring system is distorted from planarity</a:t>
            </a:r>
            <a:endParaRPr lang="en-IN" altLang="en-US" smtClean="0"/>
          </a:p>
          <a:p>
            <a:endParaRPr lang="en-IN" alt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1849438"/>
            <a:ext cx="2495550" cy="150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Aromatic Ions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sym typeface="Symbol" panose="05050102010706020507" pitchFamily="18" charset="2"/>
              </a:rPr>
              <a:t>The 4n + 2 rule applies to ions as well as neutral substances</a:t>
            </a:r>
          </a:p>
          <a:p>
            <a:pPr lvl="1"/>
            <a:r>
              <a:rPr lang="en-US" altLang="en-US" smtClean="0">
                <a:sym typeface="Symbol" panose="05050102010706020507" pitchFamily="18" charset="2"/>
              </a:rPr>
              <a:t>Both the cyclopentadienyl anion and the cycloheptatrienyl cation are aromatic</a:t>
            </a:r>
            <a:r>
              <a:rPr lang="en-CA" altLang="en-US" smtClean="0">
                <a:sym typeface="Symbol" panose="05050102010706020507" pitchFamily="18" charset="2"/>
              </a:rPr>
              <a:t> </a:t>
            </a:r>
          </a:p>
        </p:txBody>
      </p:sp>
      <p:pic>
        <p:nvPicPr>
          <p:cNvPr id="59396" name="Picture 6" descr="15_u01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167063"/>
            <a:ext cx="6445250" cy="338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Learning Objectives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/>
              <a:t>(15.5)</a:t>
            </a:r>
          </a:p>
          <a:p>
            <a:pPr>
              <a:defRPr/>
            </a:pPr>
            <a:r>
              <a:rPr lang="en-IN" altLang="en-US" dirty="0" smtClean="0"/>
              <a:t>Aromatic heterocycles: Pyridine and </a:t>
            </a:r>
            <a:r>
              <a:rPr lang="en-IN" altLang="en-US" dirty="0" err="1" smtClean="0"/>
              <a:t>pyrrole</a:t>
            </a:r>
            <a:endParaRPr lang="en-IN" altLang="en-US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/>
              <a:t>(15.6)</a:t>
            </a:r>
          </a:p>
          <a:p>
            <a:pPr>
              <a:defRPr/>
            </a:pPr>
            <a:r>
              <a:rPr lang="en-IN" altLang="en-US" dirty="0" smtClean="0"/>
              <a:t>Polycyclic aromatic compounds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altLang="en-US" dirty="0" smtClean="0"/>
              <a:t>(15.7)</a:t>
            </a:r>
          </a:p>
          <a:p>
            <a:pPr>
              <a:defRPr/>
            </a:pPr>
            <a:r>
              <a:rPr lang="en-IN" altLang="en-US" dirty="0" smtClean="0"/>
              <a:t>Spectroscopy of aromatic compounds</a:t>
            </a:r>
          </a:p>
          <a:p>
            <a:pPr>
              <a:defRPr/>
            </a:pPr>
            <a:endParaRPr lang="en-IN" altLang="en-US" dirty="0" smtClean="0"/>
          </a:p>
          <a:p>
            <a:pPr>
              <a:defRPr/>
            </a:pPr>
            <a:endParaRPr lang="en-I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Aromatic Ions</a:t>
            </a:r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When one hydrogen is removed from the saturated CH</a:t>
            </a:r>
            <a:r>
              <a:rPr lang="en-IN" altLang="en-US" baseline="-25000" smtClean="0"/>
              <a:t>2</a:t>
            </a:r>
            <a:r>
              <a:rPr lang="en-IN" altLang="en-US" smtClean="0"/>
              <a:t> in an aromatic ion, rehybridization of the carbon from sp</a:t>
            </a:r>
            <a:r>
              <a:rPr lang="en-IN" altLang="en-US" baseline="30000" smtClean="0"/>
              <a:t>3</a:t>
            </a:r>
            <a:r>
              <a:rPr lang="en-IN" altLang="en-US" smtClean="0"/>
              <a:t>  to sp</a:t>
            </a:r>
            <a:r>
              <a:rPr lang="en-IN" altLang="en-US" baseline="30000" smtClean="0"/>
              <a:t>2</a:t>
            </a:r>
            <a:r>
              <a:rPr lang="en-IN" altLang="en-US" smtClean="0"/>
              <a:t> would result in a fully conjugated product with a p orbital on every product</a:t>
            </a:r>
          </a:p>
          <a:p>
            <a:r>
              <a:rPr lang="en-IN" altLang="en-US" smtClean="0"/>
              <a:t>Methods to remove the hydrogen molecule </a:t>
            </a:r>
          </a:p>
          <a:p>
            <a:pPr lvl="1"/>
            <a:r>
              <a:rPr lang="en-IN" altLang="en-US" smtClean="0"/>
              <a:t>Removing the hydrogen with both electrons (H:</a:t>
            </a:r>
            <a:r>
              <a:rPr lang="en-IN" altLang="en-US" baseline="30000" smtClean="0"/>
              <a:t>–</a:t>
            </a:r>
            <a:r>
              <a:rPr lang="en-IN" altLang="en-US" smtClean="0"/>
              <a:t>) from the C–H bond results in a carbocation</a:t>
            </a:r>
          </a:p>
          <a:p>
            <a:pPr lvl="1"/>
            <a:r>
              <a:rPr lang="en-IN" altLang="en-US" smtClean="0"/>
              <a:t>Removing the hydrogen with one electron (H·) from the C–H bond results in a carbon radical</a:t>
            </a:r>
          </a:p>
          <a:p>
            <a:pPr lvl="1"/>
            <a:r>
              <a:rPr lang="en-IN" altLang="en-US" smtClean="0"/>
              <a:t>Removing the hydrogen without any electrons (H</a:t>
            </a:r>
            <a:r>
              <a:rPr lang="en-IN" altLang="en-US" baseline="30000" smtClean="0"/>
              <a:t>+</a:t>
            </a:r>
            <a:r>
              <a:rPr lang="en-IN" altLang="en-US" smtClean="0"/>
              <a:t>) from the C–H bond results in a carbanion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400" b="1" smtClean="0">
                <a:solidFill>
                  <a:srgbClr val="FF0000"/>
                </a:solidFill>
              </a:rPr>
              <a:t>Figure 15.6 </a:t>
            </a:r>
            <a:r>
              <a:rPr lang="en-IN" altLang="en-US" sz="3400" smtClean="0"/>
              <a:t>- Cyclopentadienyl Anion and </a:t>
            </a:r>
            <a:r>
              <a:rPr lang="en-US" altLang="en-US" sz="3400" smtClean="0">
                <a:sym typeface="Symbol" panose="05050102010706020507" pitchFamily="18" charset="2"/>
              </a:rPr>
              <a:t>Cycloheptatrienyl Cation</a:t>
            </a:r>
            <a:endParaRPr lang="en-IN" altLang="en-US" sz="3400" smtClean="0"/>
          </a:p>
        </p:txBody>
      </p:sp>
      <p:pic>
        <p:nvPicPr>
          <p:cNvPr id="6349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524000"/>
            <a:ext cx="8362950" cy="50244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Aromaticity of Cyclopentadienyl Anion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Disadvantages of the four-</a:t>
            </a:r>
            <a:r>
              <a:rPr lang="en-US" altLang="en-US" smtClean="0">
                <a:sym typeface="Symbol" panose="05050102010706020507" pitchFamily="18" charset="2"/>
              </a:rPr>
              <a:t>-electron </a:t>
            </a:r>
            <a:r>
              <a:rPr lang="en-US" altLang="en-US" smtClean="0"/>
              <a:t>cyclopentadienyl cation and the five-</a:t>
            </a:r>
            <a:r>
              <a:rPr lang="en-US" altLang="en-US" smtClean="0">
                <a:sym typeface="Symbol" panose="05050102010706020507" pitchFamily="18" charset="2"/>
              </a:rPr>
              <a:t>-c</a:t>
            </a:r>
            <a:r>
              <a:rPr lang="en-US" altLang="en-US" smtClean="0"/>
              <a:t>yclopentadienyl radical</a:t>
            </a:r>
          </a:p>
          <a:p>
            <a:pPr lvl="1"/>
            <a:r>
              <a:rPr lang="en-US" altLang="en-US" smtClean="0"/>
              <a:t>Highly reactive</a:t>
            </a:r>
          </a:p>
          <a:p>
            <a:pPr lvl="1"/>
            <a:r>
              <a:rPr lang="en-US" altLang="en-US" smtClean="0"/>
              <a:t>Difficult to prepare</a:t>
            </a:r>
          </a:p>
          <a:p>
            <a:pPr lvl="1"/>
            <a:r>
              <a:rPr lang="en-US" altLang="en-US" smtClean="0"/>
              <a:t>Not stable enough for aromatic systems</a:t>
            </a:r>
          </a:p>
          <a:p>
            <a:r>
              <a:rPr lang="en-US" altLang="en-US" smtClean="0"/>
              <a:t>Advantages of using the six-</a:t>
            </a:r>
            <a:r>
              <a:rPr lang="en-US" altLang="en-US" smtClean="0">
                <a:sym typeface="Symbol" panose="05050102010706020507" pitchFamily="18" charset="2"/>
              </a:rPr>
              <a:t>-electron cyclopentadienyl cation </a:t>
            </a:r>
          </a:p>
          <a:p>
            <a:pPr lvl="1"/>
            <a:r>
              <a:rPr lang="en-US" altLang="en-US" smtClean="0">
                <a:sym typeface="Symbol" panose="05050102010706020507" pitchFamily="18" charset="2"/>
              </a:rPr>
              <a:t>Easily prepared</a:t>
            </a:r>
          </a:p>
          <a:p>
            <a:pPr lvl="1"/>
            <a:r>
              <a:rPr lang="en-US" altLang="en-US" smtClean="0">
                <a:sym typeface="Symbol" panose="05050102010706020507" pitchFamily="18" charset="2"/>
              </a:rPr>
              <a:t>Extremely stable</a:t>
            </a:r>
          </a:p>
          <a:p>
            <a:pPr lvl="1"/>
            <a:r>
              <a:rPr lang="en-US" altLang="en-US" smtClean="0">
                <a:sym typeface="Symbol" panose="05050102010706020507" pitchFamily="18" charset="2"/>
              </a:rPr>
              <a:t>pK</a:t>
            </a:r>
            <a:r>
              <a:rPr lang="en-US" altLang="en-US" baseline="-25000" smtClean="0">
                <a:sym typeface="Symbol" panose="05050102010706020507" pitchFamily="18" charset="2"/>
              </a:rPr>
              <a:t>a </a:t>
            </a:r>
            <a:r>
              <a:rPr lang="en-US" altLang="en-US" smtClean="0">
                <a:sym typeface="Symbol" panose="05050102010706020507" pitchFamily="18" charset="2"/>
              </a:rPr>
              <a:t>=16</a:t>
            </a:r>
            <a:endParaRPr lang="en-US" altLang="en-US" baseline="-25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 </a:t>
            </a:r>
            <a:r>
              <a:rPr lang="en-US" altLang="en-US" sz="2800" b="1" smtClean="0">
                <a:solidFill>
                  <a:srgbClr val="FF0000"/>
                </a:solidFill>
              </a:rPr>
              <a:t>Figure 15.7 </a:t>
            </a:r>
            <a:r>
              <a:rPr lang="en-US" altLang="en-US" sz="2800" smtClean="0"/>
              <a:t>- The Aromatic Cyclopentadienyl Anion and the Aromatic Cycloheptatrienyl Cation</a:t>
            </a:r>
          </a:p>
        </p:txBody>
      </p:sp>
      <p:pic>
        <p:nvPicPr>
          <p:cNvPr id="6758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1757363"/>
            <a:ext cx="8312150" cy="471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Cyclooctatetraene readily reacts with potassium metal to form the stable cyclooctatetraene dianion, C</a:t>
            </a:r>
            <a:r>
              <a:rPr lang="en-IN" altLang="en-US" baseline="-25000" smtClean="0"/>
              <a:t>8</a:t>
            </a:r>
            <a:r>
              <a:rPr lang="en-IN" altLang="en-US" smtClean="0"/>
              <a:t>H</a:t>
            </a:r>
            <a:r>
              <a:rPr lang="en-IN" altLang="en-US" baseline="-25000" smtClean="0"/>
              <a:t>8</a:t>
            </a:r>
            <a:r>
              <a:rPr lang="en-IN" altLang="en-US" baseline="30000" smtClean="0"/>
              <a:t>2–</a:t>
            </a:r>
          </a:p>
          <a:p>
            <a:pPr lvl="1"/>
            <a:r>
              <a:rPr lang="en-IN" altLang="en-US" smtClean="0"/>
              <a:t>Explain why this reaction occurs so easily</a:t>
            </a:r>
          </a:p>
          <a:p>
            <a:pPr lvl="1"/>
            <a:r>
              <a:rPr lang="en-IN" altLang="en-US" smtClean="0"/>
              <a:t>Determine the geometry for the cyclooctatetraene dianion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pPr lvl="1"/>
            <a:r>
              <a:rPr lang="en-IN" altLang="en-US" smtClean="0"/>
              <a:t>When cyclooctatetrene accepts two electrons, it becomes a (4n + 2) </a:t>
            </a:r>
            <a:r>
              <a:rPr lang="en-US" altLang="en-US" smtClean="0">
                <a:sym typeface="Symbol" panose="05050102010706020507" pitchFamily="18" charset="2"/>
              </a:rPr>
              <a:t> electron aromatic ion</a:t>
            </a:r>
          </a:p>
          <a:p>
            <a:pPr lvl="1"/>
            <a:r>
              <a:rPr lang="en-US" altLang="en-US" smtClean="0">
                <a:sym typeface="Symbol" panose="05050102010706020507" pitchFamily="18" charset="2"/>
              </a:rPr>
              <a:t>Cyclooctatetraenyl dianion is planar with a carbon–carbon bond angle of 135°, that of a regular octagon</a:t>
            </a:r>
            <a:endParaRPr lang="en-IN" altLang="en-US" smtClean="0"/>
          </a:p>
          <a:p>
            <a:pPr lvl="1"/>
            <a:endParaRPr lang="en-I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Aromatic Heterocycles: Pyridine and Pyrrole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0070C0"/>
                </a:solidFill>
              </a:rPr>
              <a:t>Heterocycle</a:t>
            </a:r>
            <a:r>
              <a:rPr lang="en-IN" altLang="en-US" smtClean="0"/>
              <a:t>: Cyclic compound that comprises atoms of two or more elements in its ring</a:t>
            </a:r>
          </a:p>
          <a:p>
            <a:pPr lvl="1"/>
            <a:r>
              <a:rPr lang="en-IN" altLang="en-US" smtClean="0"/>
              <a:t>Carbon along with nitrogen, oxygen, or sulfur</a:t>
            </a:r>
            <a:endParaRPr lang="en-US" altLang="en-US" smtClean="0">
              <a:sym typeface="Symbol" panose="05050102010706020507" pitchFamily="18" charset="2"/>
            </a:endParaRPr>
          </a:p>
          <a:p>
            <a:r>
              <a:rPr lang="en-US" altLang="en-US" smtClean="0">
                <a:sym typeface="Symbol" panose="05050102010706020507" pitchFamily="18" charset="2"/>
              </a:rPr>
              <a:t>Aromatic compounds can have elements other than carbon in the 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Pyridine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sym typeface="Symbol" panose="05050102010706020507" pitchFamily="18" charset="2"/>
              </a:rPr>
              <a:t>Six-membered heterocycle with a nitrogen atom in its ring</a:t>
            </a:r>
          </a:p>
          <a:p>
            <a:r>
              <a:rPr lang="en-US" altLang="en-US" smtClean="0">
                <a:sym typeface="Symbol" panose="05050102010706020507" pitchFamily="18" charset="2"/>
              </a:rPr>
              <a:t> electron structure resembles benzene (6 electrons)</a:t>
            </a:r>
          </a:p>
          <a:p>
            <a:r>
              <a:rPr lang="en-US" altLang="en-US" smtClean="0">
                <a:sym typeface="Symbol" panose="05050102010706020507" pitchFamily="18" charset="2"/>
              </a:rPr>
              <a:t>The nitrogen lone pair electrons are not part of the aromatic system (perpendicular orbital)</a:t>
            </a:r>
          </a:p>
          <a:p>
            <a:r>
              <a:rPr lang="en-US" altLang="en-US" smtClean="0">
                <a:sym typeface="Symbol" panose="05050102010706020507" pitchFamily="18" charset="2"/>
              </a:rPr>
              <a:t>Pyridine is a relatively weak base</a:t>
            </a:r>
            <a:r>
              <a:rPr lang="en-CA" altLang="en-US" smtClean="0">
                <a:sym typeface="Symbol" panose="05050102010706020507" pitchFamily="18" charset="2"/>
              </a:rPr>
              <a:t> compared to normal amines but protonation does not affect aromaticity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Pyridine and Pyrimidine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The </a:t>
            </a:r>
            <a:r>
              <a:rPr lang="en-US" altLang="en-US" smtClean="0">
                <a:sym typeface="Symbol" panose="05050102010706020507" pitchFamily="18" charset="2"/>
              </a:rPr>
              <a:t></a:t>
            </a:r>
            <a:r>
              <a:rPr lang="el-GR" altLang="en-US" smtClean="0"/>
              <a:t> </a:t>
            </a:r>
            <a:r>
              <a:rPr lang="en-IN" altLang="en-US" smtClean="0"/>
              <a:t>structure of pyridine is quite similar to that of benzene</a:t>
            </a:r>
          </a:p>
          <a:p>
            <a:pPr lvl="1"/>
            <a:r>
              <a:rPr lang="en-IN" altLang="en-US" smtClean="0"/>
              <a:t>All five sp</a:t>
            </a:r>
            <a:r>
              <a:rPr lang="en-IN" altLang="en-US" baseline="30000" smtClean="0"/>
              <a:t>2</a:t>
            </a:r>
            <a:r>
              <a:rPr lang="en-IN" altLang="en-US" smtClean="0"/>
              <a:t>-hybridized ions possess a p orbital perpendicular with one to the plane of the ring</a:t>
            </a:r>
          </a:p>
          <a:p>
            <a:pPr lvl="1"/>
            <a:r>
              <a:rPr lang="en-IN" altLang="en-US" smtClean="0"/>
              <a:t>Each p orbital comprises one </a:t>
            </a:r>
            <a:r>
              <a:rPr lang="en-US" altLang="en-US" smtClean="0">
                <a:sym typeface="Symbol" panose="05050102010706020507" pitchFamily="18" charset="2"/>
              </a:rPr>
              <a:t></a:t>
            </a:r>
            <a:r>
              <a:rPr lang="el-GR" altLang="en-US" smtClean="0"/>
              <a:t> </a:t>
            </a:r>
            <a:r>
              <a:rPr lang="en-IN" altLang="en-US" smtClean="0"/>
              <a:t>electron</a:t>
            </a:r>
          </a:p>
          <a:p>
            <a:pPr lvl="1"/>
            <a:r>
              <a:rPr lang="en-IN" altLang="en-US" smtClean="0"/>
              <a:t>The nitrogen atom is also sp</a:t>
            </a:r>
            <a:r>
              <a:rPr lang="en-IN" altLang="en-US" baseline="30000" smtClean="0"/>
              <a:t>2</a:t>
            </a:r>
            <a:r>
              <a:rPr lang="en-IN" altLang="en-US" smtClean="0"/>
              <a:t>-hybridized and possesses one electron in a p orbital</a:t>
            </a:r>
          </a:p>
          <a:p>
            <a:r>
              <a:rPr lang="en-IN" altLang="en-US" smtClean="0"/>
              <a:t>Pyrimidine comprises two nitrogen atoms in a six-membered, unsaturated ring</a:t>
            </a:r>
          </a:p>
          <a:p>
            <a:pPr lvl="1"/>
            <a:r>
              <a:rPr lang="en-IN" altLang="en-US" smtClean="0"/>
              <a:t>The sp</a:t>
            </a:r>
            <a:r>
              <a:rPr lang="en-IN" altLang="en-US" baseline="30000" smtClean="0"/>
              <a:t>2</a:t>
            </a:r>
            <a:r>
              <a:rPr lang="en-IN" altLang="en-US" smtClean="0"/>
              <a:t>-hybridized nitrogen atoms share an electron each to the aromatic </a:t>
            </a:r>
            <a:r>
              <a:rPr lang="en-US" altLang="en-US" smtClean="0">
                <a:sym typeface="Symbol" panose="05050102010706020507" pitchFamily="18" charset="2"/>
              </a:rPr>
              <a:t></a:t>
            </a:r>
            <a:r>
              <a:rPr lang="el-GR" altLang="en-US" smtClean="0"/>
              <a:t> </a:t>
            </a:r>
            <a:r>
              <a:rPr lang="en-IN" altLang="en-US" smtClean="0"/>
              <a:t>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Figure 15.8 </a:t>
            </a:r>
            <a:r>
              <a:rPr lang="en-IN" altLang="en-US" smtClean="0"/>
              <a:t>- Pyridine and Pyrimidine</a:t>
            </a:r>
          </a:p>
        </p:txBody>
      </p:sp>
      <p:pic>
        <p:nvPicPr>
          <p:cNvPr id="7987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250" y="1828800"/>
            <a:ext cx="8362950" cy="44831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Naming Aromatic Compounds</a:t>
            </a:r>
            <a:endParaRPr lang="en-US" altLang="en-US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8650" y="1371600"/>
            <a:ext cx="8362950" cy="5105400"/>
          </a:xfrm>
        </p:spPr>
        <p:txBody>
          <a:bodyPr/>
          <a:lstStyle/>
          <a:p>
            <a:r>
              <a:rPr lang="en-IN" altLang="en-US" smtClean="0"/>
              <a:t>Coal and petroleum are the major sources of simple aromatic compounds</a:t>
            </a:r>
          </a:p>
          <a:p>
            <a:r>
              <a:rPr lang="en-IN" altLang="en-US" smtClean="0"/>
              <a:t>Coal primarily comprises of large arrays of conjoined benzene-like rings</a:t>
            </a:r>
          </a:p>
          <a:p>
            <a:r>
              <a:rPr lang="en-IN" altLang="en-US" smtClean="0"/>
              <a:t>When heated to 1000°C, coal thermally breaks down to yield coal tar</a:t>
            </a:r>
          </a:p>
          <a:p>
            <a:r>
              <a:rPr lang="en-IN" altLang="en-US" smtClean="0"/>
              <a:t>Petroleum primarily comprises alkenes and few aromatic compounds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Figure 15.9</a:t>
            </a:r>
            <a:r>
              <a:rPr lang="en-IN" altLang="en-US" smtClean="0"/>
              <a:t> - Pyrrole and Imidazole</a:t>
            </a:r>
          </a:p>
        </p:txBody>
      </p:sp>
      <p:pic>
        <p:nvPicPr>
          <p:cNvPr id="81923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617663"/>
            <a:ext cx="7646988" cy="49355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Rings of Pyrimidine and Imidazole</a:t>
            </a:r>
          </a:p>
        </p:txBody>
      </p:sp>
      <p:sp>
        <p:nvSpPr>
          <p:cNvPr id="839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Significant in biological chemistry</a:t>
            </a:r>
          </a:p>
          <a:p>
            <a:r>
              <a:rPr lang="en-IN" altLang="en-US" smtClean="0"/>
              <a:t>Pyrimidine is the parent ring system present in cytosine, thymine, and uracil</a:t>
            </a:r>
          </a:p>
          <a:p>
            <a:r>
              <a:rPr lang="en-IN" altLang="en-US" smtClean="0"/>
              <a:t>Histidine contains an aromatic imidazole ring</a:t>
            </a:r>
          </a:p>
        </p:txBody>
      </p:sp>
      <p:pic>
        <p:nvPicPr>
          <p:cNvPr id="8397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3505200"/>
            <a:ext cx="83121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860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Draw an orbital picture of Furan to show how the molecule is aromatic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pPr lvl="2"/>
            <a:endParaRPr lang="en-IN" altLang="en-US" smtClean="0"/>
          </a:p>
        </p:txBody>
      </p:sp>
      <p:pic>
        <p:nvPicPr>
          <p:cNvPr id="8602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2566988"/>
            <a:ext cx="27146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pPr lvl="1"/>
            <a:r>
              <a:rPr lang="en-IN" altLang="en-US" smtClean="0"/>
              <a:t>Furan is an oxygen analog of pyrrole</a:t>
            </a:r>
          </a:p>
          <a:p>
            <a:pPr lvl="1"/>
            <a:r>
              <a:rPr lang="en-IN" altLang="en-US" smtClean="0"/>
              <a:t>It possesses 6 </a:t>
            </a:r>
            <a:r>
              <a:rPr lang="en-US" altLang="en-US" smtClean="0">
                <a:sym typeface="Symbol" panose="05050102010706020507" pitchFamily="18" charset="2"/>
              </a:rPr>
              <a:t></a:t>
            </a:r>
            <a:r>
              <a:rPr lang="el-GR" altLang="en-US" smtClean="0"/>
              <a:t> </a:t>
            </a:r>
            <a:r>
              <a:rPr lang="en-IN" altLang="en-US" smtClean="0"/>
              <a:t>electrons on a cyclic, conjugated system; it is aromatic</a:t>
            </a:r>
          </a:p>
          <a:p>
            <a:pPr lvl="1"/>
            <a:r>
              <a:rPr lang="en-IN" altLang="en-US" smtClean="0"/>
              <a:t>Oxygen contributes two lone-pair electron from a </a:t>
            </a:r>
            <a:r>
              <a:rPr lang="en-IN" altLang="en-US" i="1" smtClean="0"/>
              <a:t>p</a:t>
            </a:r>
            <a:r>
              <a:rPr lang="en-IN" altLang="en-US" smtClean="0"/>
              <a:t> orbital perpendicular to the plane of the ring</a:t>
            </a:r>
          </a:p>
          <a:p>
            <a:pPr lvl="1"/>
            <a:endParaRPr lang="en-IN" altLang="en-US" smtClean="0"/>
          </a:p>
        </p:txBody>
      </p:sp>
      <p:pic>
        <p:nvPicPr>
          <p:cNvPr id="8806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884363"/>
            <a:ext cx="5332412" cy="23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Polycyclic Aromatic Compounds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 smtClean="0"/>
              <a:t>While the </a:t>
            </a:r>
            <a:r>
              <a:rPr lang="en-IN" kern="1200" dirty="0" err="1"/>
              <a:t>Hückel</a:t>
            </a:r>
            <a:r>
              <a:rPr lang="en-IN" kern="1200" dirty="0"/>
              <a:t> rule is relevant only to monocyclic compounds, the concept of </a:t>
            </a:r>
            <a:r>
              <a:rPr lang="en-IN" kern="1200" dirty="0" err="1"/>
              <a:t>aromaticity</a:t>
            </a:r>
            <a:r>
              <a:rPr lang="en-IN" kern="1200" dirty="0"/>
              <a:t> can also be applied to polycyclic aromatic </a:t>
            </a:r>
            <a:r>
              <a:rPr lang="en-IN" kern="1200" dirty="0" smtClean="0"/>
              <a:t>compounds</a:t>
            </a:r>
            <a:endParaRPr lang="en-IN" kern="1200" dirty="0"/>
          </a:p>
        </p:txBody>
      </p:sp>
      <p:pic>
        <p:nvPicPr>
          <p:cNvPr id="90116" name="Picture 6" descr="15_u02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16325"/>
            <a:ext cx="8564563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Naphthalene Orbitals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Three resonance forms and delocalized electrons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r>
              <a:rPr lang="en-US" altLang="en-US" smtClean="0"/>
              <a:t>Naphthalene and other polycyclic aromatic hydrocarbons possess certain chemical properties that correspond to aromaticity</a:t>
            </a:r>
          </a:p>
          <a:p>
            <a:pPr lvl="1"/>
            <a:r>
              <a:rPr lang="en-CA" altLang="en-US" smtClean="0"/>
              <a:t>Heat of hydrogenation in naphthalene is approximately 250 kJ/mol</a:t>
            </a:r>
          </a:p>
        </p:txBody>
      </p:sp>
      <p:pic>
        <p:nvPicPr>
          <p:cNvPr id="92164" name="Picture 7" descr="15_u02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8" y="2133600"/>
            <a:ext cx="7085012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Aromaticity of Naphthalene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Naphthalene possesses a cyclic, conjugated electron system</a:t>
            </a:r>
          </a:p>
          <a:p>
            <a:pPr lvl="1"/>
            <a:r>
              <a:rPr lang="en-IN" altLang="en-US" i="1" smtClean="0"/>
              <a:t>p </a:t>
            </a:r>
            <a:r>
              <a:rPr lang="en-IN" altLang="en-US" smtClean="0"/>
              <a:t>orbital overlap is present along the ten-carbon periphery of the molecule and across the central bond</a:t>
            </a:r>
          </a:p>
          <a:p>
            <a:pPr lvl="2"/>
            <a:r>
              <a:rPr lang="en-IN" altLang="en-US" smtClean="0"/>
              <a:t>Aromaticity is due to the </a:t>
            </a:r>
            <a:r>
              <a:rPr lang="en-US" altLang="en-US" smtClean="0">
                <a:sym typeface="Symbol" panose="05050102010706020507" pitchFamily="18" charset="2"/>
              </a:rPr>
              <a:t></a:t>
            </a:r>
            <a:r>
              <a:rPr lang="el-GR" altLang="en-US" smtClean="0"/>
              <a:t> </a:t>
            </a:r>
            <a:r>
              <a:rPr lang="en-IN" altLang="en-US" smtClean="0"/>
              <a:t>electron delocalization caused by the presence of ten </a:t>
            </a:r>
            <a:r>
              <a:rPr lang="en-US" altLang="en-US" smtClean="0">
                <a:sym typeface="Symbol" panose="05050102010706020507" pitchFamily="18" charset="2"/>
              </a:rPr>
              <a:t></a:t>
            </a:r>
            <a:r>
              <a:rPr lang="el-GR" altLang="en-US" smtClean="0"/>
              <a:t> </a:t>
            </a:r>
            <a:r>
              <a:rPr lang="en-IN" altLang="en-US" smtClean="0"/>
              <a:t>electrons (Hückel number)</a:t>
            </a:r>
          </a:p>
        </p:txBody>
      </p:sp>
      <p:pic>
        <p:nvPicPr>
          <p:cNvPr id="94212" name="Picture 8" descr="15_1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43400"/>
            <a:ext cx="8583613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Heterocyclic Analogs of Naphthelene</a:t>
            </a:r>
          </a:p>
        </p:txBody>
      </p:sp>
      <p:sp>
        <p:nvSpPr>
          <p:cNvPr id="9625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Quinolone, isoquinolone, and purine have pyridine-like nitrogens that share one </a:t>
            </a:r>
            <a:r>
              <a:rPr lang="en-US" altLang="en-US" smtClean="0">
                <a:sym typeface="Symbol" panose="05050102010706020507" pitchFamily="18" charset="2"/>
              </a:rPr>
              <a:t></a:t>
            </a:r>
            <a:r>
              <a:rPr lang="el-GR" altLang="en-US" smtClean="0"/>
              <a:t> </a:t>
            </a:r>
            <a:r>
              <a:rPr lang="en-IN" altLang="en-US" smtClean="0"/>
              <a:t>electron</a:t>
            </a:r>
          </a:p>
          <a:p>
            <a:r>
              <a:rPr lang="en-IN" altLang="en-US" smtClean="0"/>
              <a:t>Indole and purine have pyrrole-like nitrogens that share two </a:t>
            </a:r>
            <a:r>
              <a:rPr lang="en-US" altLang="en-US" smtClean="0">
                <a:sym typeface="Symbol" panose="05050102010706020507" pitchFamily="18" charset="2"/>
              </a:rPr>
              <a:t> </a:t>
            </a:r>
            <a:r>
              <a:rPr lang="en-IN" altLang="en-US" smtClean="0"/>
              <a:t>electrons</a:t>
            </a:r>
          </a:p>
        </p:txBody>
      </p:sp>
      <p:pic>
        <p:nvPicPr>
          <p:cNvPr id="9626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0"/>
            <a:ext cx="760412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983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Azulene, a beautiful blue hydrocarbon, is an isomer of naphthalene</a:t>
            </a:r>
          </a:p>
          <a:p>
            <a:pPr lvl="1"/>
            <a:r>
              <a:rPr lang="en-IN" altLang="en-US" smtClean="0"/>
              <a:t>Determine whether it is an aromatic</a:t>
            </a:r>
          </a:p>
          <a:p>
            <a:pPr lvl="1"/>
            <a:r>
              <a:rPr lang="en-IN" altLang="en-US" smtClean="0"/>
              <a:t>Draw a second resonance form of azulene in addition to the form shown below</a:t>
            </a:r>
          </a:p>
        </p:txBody>
      </p:sp>
      <p:pic>
        <p:nvPicPr>
          <p:cNvPr id="9830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3" y="4114800"/>
            <a:ext cx="41624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0035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pPr lvl="1"/>
            <a:r>
              <a:rPr lang="en-IN" altLang="en-US" smtClean="0"/>
              <a:t>Azulene is an aromatic because it has a conjugated cyclic </a:t>
            </a:r>
            <a:r>
              <a:rPr lang="en-US" altLang="en-US" smtClean="0">
                <a:sym typeface="Symbol" panose="05050102010706020507" pitchFamily="18" charset="2"/>
              </a:rPr>
              <a:t></a:t>
            </a:r>
            <a:r>
              <a:rPr lang="el-GR" altLang="en-US" smtClean="0"/>
              <a:t> </a:t>
            </a:r>
            <a:r>
              <a:rPr lang="en-IN" altLang="en-US" smtClean="0"/>
              <a:t>electron system containing ten </a:t>
            </a:r>
            <a:r>
              <a:rPr lang="en-US" altLang="en-US" smtClean="0">
                <a:sym typeface="Symbol" panose="05050102010706020507" pitchFamily="18" charset="2"/>
              </a:rPr>
              <a:t></a:t>
            </a:r>
            <a:r>
              <a:rPr lang="el-GR" altLang="en-US" smtClean="0"/>
              <a:t> </a:t>
            </a:r>
            <a:r>
              <a:rPr lang="en-IN" altLang="en-US" smtClean="0"/>
              <a:t>electrons (a Hückel number)</a:t>
            </a:r>
          </a:p>
        </p:txBody>
      </p:sp>
      <p:pic>
        <p:nvPicPr>
          <p:cNvPr id="10035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38" y="2225675"/>
            <a:ext cx="69119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Figure 15.1 </a:t>
            </a:r>
            <a:r>
              <a:rPr lang="en-IN" altLang="en-US" smtClean="0"/>
              <a:t>- Some Aromatic Hydrocarbons</a:t>
            </a:r>
          </a:p>
        </p:txBody>
      </p:sp>
      <p:pic>
        <p:nvPicPr>
          <p:cNvPr id="10243" name="Picture 6" descr="15_0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8564563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Spectroscopy of Aromatic Compounds 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CA" altLang="en-US" smtClean="0"/>
              <a:t>Infrared Spectroscopy</a:t>
            </a:r>
          </a:p>
          <a:p>
            <a:pPr lvl="1" eaLnBrk="1" hangingPunct="1"/>
            <a:r>
              <a:rPr lang="en-CA" altLang="en-US" smtClean="0"/>
              <a:t>C–H stretching absorption is seen at 3030 cm</a:t>
            </a:r>
            <a:r>
              <a:rPr lang="en-CA" altLang="en-US" baseline="30000" smtClean="0"/>
              <a:t>–1</a:t>
            </a:r>
            <a:r>
              <a:rPr lang="en-CA" altLang="en-US" smtClean="0"/>
              <a:t> </a:t>
            </a:r>
          </a:p>
          <a:p>
            <a:pPr lvl="2" eaLnBrk="1" hangingPunct="1"/>
            <a:r>
              <a:rPr lang="en-CA" altLang="en-US" smtClean="0"/>
              <a:t>Usually of low intensity</a:t>
            </a:r>
          </a:p>
          <a:p>
            <a:pPr lvl="1" eaLnBrk="1" hangingPunct="1"/>
            <a:r>
              <a:rPr lang="en-CA" altLang="en-US" smtClean="0"/>
              <a:t>A series of peaks are present between 1450 and 1600 cm</a:t>
            </a:r>
            <a:r>
              <a:rPr lang="en-CA" altLang="en-US" baseline="30000" smtClean="0"/>
              <a:t>–1</a:t>
            </a:r>
            <a:r>
              <a:rPr lang="en-CA" altLang="en-US" smtClean="0"/>
              <a:t> </a:t>
            </a:r>
          </a:p>
          <a:p>
            <a:pPr lvl="2" eaLnBrk="1" hangingPunct="1"/>
            <a:r>
              <a:rPr lang="en-CA" altLang="en-US" smtClean="0"/>
              <a:t>Caused by the complex molecular motions of the ring</a:t>
            </a:r>
            <a:endParaRPr lang="en-CA" altLang="en-US" baseline="30000" smtClean="0"/>
          </a:p>
          <a:p>
            <a:endParaRPr lang="en-US" altLang="en-US" smtClean="0">
              <a:sym typeface="Symbol" panose="05050102010706020507" pitchFamily="18" charset="2"/>
            </a:endParaRPr>
          </a:p>
        </p:txBody>
      </p:sp>
      <p:pic>
        <p:nvPicPr>
          <p:cNvPr id="10240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86238"/>
            <a:ext cx="7602538" cy="247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Ultraviolet Spectroscopy</a:t>
            </a:r>
          </a:p>
        </p:txBody>
      </p:sp>
      <p:sp>
        <p:nvSpPr>
          <p:cNvPr id="104451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4000"/>
            <a:ext cx="4400550" cy="5181600"/>
          </a:xfrm>
        </p:spPr>
        <p:txBody>
          <a:bodyPr/>
          <a:lstStyle/>
          <a:p>
            <a:r>
              <a:rPr lang="en-IN" altLang="en-US" smtClean="0"/>
              <a:t>Presence of a conjugated </a:t>
            </a:r>
            <a:r>
              <a:rPr lang="en-US" altLang="en-US" smtClean="0">
                <a:sym typeface="Symbol" panose="05050102010706020507" pitchFamily="18" charset="2"/>
              </a:rPr>
              <a:t></a:t>
            </a:r>
            <a:r>
              <a:rPr lang="el-GR" altLang="en-US" smtClean="0"/>
              <a:t> </a:t>
            </a:r>
            <a:r>
              <a:rPr lang="en-IN" altLang="en-US" smtClean="0"/>
              <a:t>system makes ultraviolet spectroscopy possible</a:t>
            </a:r>
          </a:p>
          <a:p>
            <a:pPr lvl="1"/>
            <a:r>
              <a:rPr lang="en-IN" altLang="en-US" smtClean="0"/>
              <a:t>Intense absorption occurs near 205 nm </a:t>
            </a:r>
          </a:p>
          <a:p>
            <a:pPr lvl="1"/>
            <a:r>
              <a:rPr lang="en-IN" altLang="en-US" smtClean="0"/>
              <a:t>Less intense absorption occurs between 255 nm and 275 nm</a:t>
            </a:r>
          </a:p>
        </p:txBody>
      </p:sp>
      <p:pic>
        <p:nvPicPr>
          <p:cNvPr id="104452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948" y="1981200"/>
            <a:ext cx="3312628" cy="4876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Nuclear Magnetic Resonance Spectroscopy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The aromatic ring shields hydrogens</a:t>
            </a:r>
          </a:p>
          <a:p>
            <a:pPr lvl="1"/>
            <a:r>
              <a:rPr lang="en-IN" altLang="en-US" smtClean="0"/>
              <a:t>Absorption occurs between 6.5 and 8.5 </a:t>
            </a:r>
            <a:r>
              <a:rPr lang="el-GR" altLang="en-US" smtClean="0"/>
              <a:t>δ</a:t>
            </a:r>
            <a:endParaRPr lang="en-IN" altLang="en-US" smtClean="0"/>
          </a:p>
          <a:p>
            <a:r>
              <a:rPr lang="en-IN" altLang="en-US" smtClean="0"/>
              <a:t>The ring current is responsible for the difference in chemical shift between aromatic and vinylic protons</a:t>
            </a:r>
          </a:p>
          <a:p>
            <a:pPr lvl="1"/>
            <a:r>
              <a:rPr lang="en-IN" altLang="en-US" smtClean="0"/>
              <a:t>Ring current is the magnetic field caused by the circulation of delocalized </a:t>
            </a:r>
            <a:r>
              <a:rPr lang="en-US" altLang="en-US" smtClean="0">
                <a:sym typeface="Symbol" panose="05050102010706020507" pitchFamily="18" charset="2"/>
              </a:rPr>
              <a:t></a:t>
            </a:r>
            <a:r>
              <a:rPr lang="el-GR" altLang="en-US" smtClean="0"/>
              <a:t> </a:t>
            </a:r>
            <a:r>
              <a:rPr lang="en-IN" altLang="en-US" smtClean="0"/>
              <a:t>electrons when the aromatic ring is perpendicular to a strong magnetic field</a:t>
            </a:r>
          </a:p>
          <a:p>
            <a:pPr lvl="2"/>
            <a:r>
              <a:rPr lang="en-IN" altLang="en-US" smtClean="0"/>
              <a:t>The effective magnetic field is greater than the applied field</a:t>
            </a:r>
          </a:p>
          <a:p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>
                <a:solidFill>
                  <a:srgbClr val="FF0000"/>
                </a:solidFill>
              </a:rPr>
              <a:t>Figure 15.13 </a:t>
            </a:r>
            <a:r>
              <a:rPr lang="en-US" altLang="en-US" smtClean="0"/>
              <a:t>- The Origin of Aromatic Ring Current</a:t>
            </a:r>
          </a:p>
        </p:txBody>
      </p:sp>
      <p:pic>
        <p:nvPicPr>
          <p:cNvPr id="108547" name="Picture 6" descr="15_1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8650288" cy="404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Nuclear Magnetic Resonance Spectroscopy</a:t>
            </a:r>
            <a:endParaRPr lang="en-IN" altLang="en-US" smtClean="0"/>
          </a:p>
        </p:txBody>
      </p:sp>
      <p:sp>
        <p:nvSpPr>
          <p:cNvPr id="1105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Aromatic protons appear as two doublets at 7.04 and 7.37 </a:t>
            </a:r>
            <a:r>
              <a:rPr lang="el-GR" altLang="en-US" smtClean="0"/>
              <a:t>δ</a:t>
            </a:r>
            <a:endParaRPr lang="en-IN" altLang="en-US" smtClean="0"/>
          </a:p>
          <a:p>
            <a:r>
              <a:rPr lang="en-IN" altLang="en-US" smtClean="0"/>
              <a:t>Benzylic methyl protons appear as a sharp singlet at 2.26 </a:t>
            </a:r>
            <a:r>
              <a:rPr lang="el-GR" altLang="en-US" smtClean="0"/>
              <a:t>δ</a:t>
            </a:r>
            <a:endParaRPr lang="en-IN" altLang="en-US" smtClean="0"/>
          </a:p>
          <a:p>
            <a:endParaRPr lang="en-IN" altLang="en-US" smtClean="0"/>
          </a:p>
        </p:txBody>
      </p:sp>
      <p:pic>
        <p:nvPicPr>
          <p:cNvPr id="11059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29000"/>
            <a:ext cx="8312150" cy="299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aseline="30000" smtClean="0"/>
              <a:t>13</a:t>
            </a:r>
            <a:r>
              <a:rPr lang="en-US" altLang="en-US" smtClean="0"/>
              <a:t>C NMR of Aromatic Compounds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Carbons in aromatic ring absorb between 110 and 140 </a:t>
            </a:r>
            <a:r>
              <a:rPr lang="el-GR" altLang="en-US" smtClean="0"/>
              <a:t>δ</a:t>
            </a:r>
            <a:endParaRPr lang="en-IN" altLang="en-US" smtClean="0"/>
          </a:p>
          <a:p>
            <a:r>
              <a:rPr lang="en-US" altLang="en-US" smtClean="0"/>
              <a:t>Shift is distinct from alkane carbons but in same range as alkene carbons</a:t>
            </a:r>
            <a:endParaRPr lang="en-CA" altLang="en-US" smtClean="0"/>
          </a:p>
        </p:txBody>
      </p:sp>
      <p:pic>
        <p:nvPicPr>
          <p:cNvPr id="112644" name="Picture 5" descr="15_1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05200"/>
            <a:ext cx="859313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aseline="30000" smtClean="0"/>
              <a:t>13</a:t>
            </a:r>
            <a:r>
              <a:rPr lang="en-US" altLang="en-US" smtClean="0"/>
              <a:t>C NMR of Aromatic Compounds</a:t>
            </a:r>
            <a:endParaRPr lang="en-IN" altLang="en-US" smtClean="0"/>
          </a:p>
        </p:txBody>
      </p:sp>
      <p:sp>
        <p:nvSpPr>
          <p:cNvPr id="1146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The mode of substitution influences the formation of two, three, or four resonances in the proton-decoupled </a:t>
            </a:r>
            <a:r>
              <a:rPr lang="en-IN" altLang="en-US" baseline="30000" smtClean="0"/>
              <a:t>13</a:t>
            </a:r>
            <a:r>
              <a:rPr lang="en-IN" altLang="en-US" smtClean="0"/>
              <a:t>C NMR spectrum</a:t>
            </a:r>
          </a:p>
        </p:txBody>
      </p:sp>
      <p:pic>
        <p:nvPicPr>
          <p:cNvPr id="11469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978150"/>
            <a:ext cx="8312150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200" b="1" smtClean="0">
                <a:solidFill>
                  <a:srgbClr val="FF0000"/>
                </a:solidFill>
              </a:rPr>
              <a:t>Figure 15.16 </a:t>
            </a:r>
            <a:r>
              <a:rPr lang="en-IN" altLang="en-US" sz="3200" smtClean="0"/>
              <a:t>- The Proton-Decoupled </a:t>
            </a:r>
            <a:r>
              <a:rPr lang="en-IN" altLang="en-US" sz="3200" baseline="30000" smtClean="0"/>
              <a:t>13</a:t>
            </a:r>
            <a:r>
              <a:rPr lang="en-IN" altLang="en-US" sz="3200" smtClean="0"/>
              <a:t>C NMR Spectra of the Three Isomers of Dichlorobenzene</a:t>
            </a:r>
          </a:p>
        </p:txBody>
      </p:sp>
      <p:pic>
        <p:nvPicPr>
          <p:cNvPr id="116739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44" y="1384300"/>
            <a:ext cx="5305762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Summary </a:t>
            </a:r>
          </a:p>
        </p:txBody>
      </p:sp>
      <p:sp>
        <p:nvSpPr>
          <p:cNvPr id="1187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The term aromatic refers to the class of compounds that are structurally similar to benzene</a:t>
            </a:r>
          </a:p>
          <a:p>
            <a:r>
              <a:rPr lang="en-IN" altLang="en-US" smtClean="0"/>
              <a:t>Apart from IUPAC terms, disubstituted benzenes are also called ortho, meta, or para derivatives</a:t>
            </a:r>
          </a:p>
          <a:p>
            <a:pPr lvl="1"/>
            <a:r>
              <a:rPr lang="en-IN" altLang="en-US" smtClean="0"/>
              <a:t>The C</a:t>
            </a:r>
            <a:r>
              <a:rPr lang="en-IN" altLang="en-US" baseline="-25000" smtClean="0"/>
              <a:t>6</a:t>
            </a:r>
            <a:r>
              <a:rPr lang="en-IN" altLang="en-US" smtClean="0"/>
              <a:t>H</a:t>
            </a:r>
            <a:r>
              <a:rPr lang="en-IN" altLang="en-US" baseline="-25000" smtClean="0"/>
              <a:t>5</a:t>
            </a:r>
            <a:r>
              <a:rPr lang="en-IN" altLang="en-US" smtClean="0"/>
              <a:t> unit is called a phenyl group </a:t>
            </a:r>
          </a:p>
          <a:p>
            <a:pPr lvl="1"/>
            <a:r>
              <a:rPr lang="en-IN" altLang="en-US" smtClean="0"/>
              <a:t>The C</a:t>
            </a:r>
            <a:r>
              <a:rPr lang="en-IN" altLang="en-US" baseline="-25000" smtClean="0"/>
              <a:t>6</a:t>
            </a:r>
            <a:r>
              <a:rPr lang="en-IN" altLang="en-US" smtClean="0"/>
              <a:t>H</a:t>
            </a:r>
            <a:r>
              <a:rPr lang="en-IN" altLang="en-US" baseline="-25000" smtClean="0"/>
              <a:t>5</a:t>
            </a:r>
            <a:r>
              <a:rPr lang="en-IN" altLang="en-US" smtClean="0"/>
              <a:t>CH</a:t>
            </a:r>
            <a:r>
              <a:rPr lang="en-IN" altLang="en-US" baseline="-25000" smtClean="0"/>
              <a:t>2</a:t>
            </a:r>
            <a:r>
              <a:rPr lang="en-IN" altLang="en-US" smtClean="0"/>
              <a:t> unit is called a benzyl group</a:t>
            </a:r>
          </a:p>
          <a:p>
            <a:r>
              <a:rPr lang="en-IN" altLang="en-US" smtClean="0"/>
              <a:t>The Hückel rule states that in order to be aromatic, a molecule must possess 4</a:t>
            </a:r>
            <a:r>
              <a:rPr lang="en-IN" altLang="en-US" i="1" smtClean="0"/>
              <a:t>n</a:t>
            </a:r>
            <a:r>
              <a:rPr lang="en-IN" altLang="en-US" smtClean="0"/>
              <a:t> + 2 </a:t>
            </a:r>
            <a:r>
              <a:rPr lang="en-US" altLang="en-US" smtClean="0">
                <a:sym typeface="Symbol" panose="05050102010706020507" pitchFamily="18" charset="2"/>
              </a:rPr>
              <a:t></a:t>
            </a:r>
            <a:r>
              <a:rPr lang="el-GR" altLang="en-US" smtClean="0"/>
              <a:t> </a:t>
            </a:r>
            <a:r>
              <a:rPr lang="en-IN" altLang="en-US" smtClean="0"/>
              <a:t>electrons, where InI = 0,1,2,3, and so 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Summary</a:t>
            </a:r>
          </a:p>
        </p:txBody>
      </p:sp>
      <p:sp>
        <p:nvSpPr>
          <p:cNvPr id="1208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Planar, cyclic, conjugated molecules with other numbers of </a:t>
            </a:r>
            <a:r>
              <a:rPr lang="en-US" altLang="en-US" smtClean="0">
                <a:sym typeface="Symbol" panose="05050102010706020507" pitchFamily="18" charset="2"/>
              </a:rPr>
              <a:t></a:t>
            </a:r>
            <a:r>
              <a:rPr lang="el-GR" altLang="en-US" smtClean="0"/>
              <a:t> </a:t>
            </a:r>
            <a:r>
              <a:rPr lang="en-IN" altLang="en-US" smtClean="0"/>
              <a:t>electrons are antiaromatic</a:t>
            </a:r>
          </a:p>
          <a:p>
            <a:r>
              <a:rPr lang="en-IN" altLang="en-US" smtClean="0"/>
              <a:t>Pyridine and pyrimidine are six-membered, nitrogen containing, aromatic heterocycles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Naming Aromatic Compounds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Aromatic compounds possess the largest number of nonsystematic names, of which some are allowed by the IUPAC</a:t>
            </a:r>
          </a:p>
        </p:txBody>
      </p:sp>
      <p:pic>
        <p:nvPicPr>
          <p:cNvPr id="1229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2743200"/>
            <a:ext cx="6245225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Naming Aromatic Compounds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Monosubstituted benzenes have systematic names with –benzene being the parent name</a:t>
            </a:r>
          </a:p>
        </p:txBody>
      </p:sp>
      <p:pic>
        <p:nvPicPr>
          <p:cNvPr id="14340" name="Picture 6" descr="15_u00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3067050"/>
            <a:ext cx="855662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Phenyl Group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smtClean="0">
                <a:solidFill>
                  <a:srgbClr val="0070C0"/>
                </a:solidFill>
              </a:rPr>
              <a:t>Arenes</a:t>
            </a:r>
            <a:r>
              <a:rPr lang="en-US" altLang="en-US" smtClean="0">
                <a:solidFill>
                  <a:srgbClr val="0070C0"/>
                </a:solidFill>
              </a:rPr>
              <a:t> </a:t>
            </a:r>
            <a:r>
              <a:rPr lang="en-US" altLang="en-US" smtClean="0"/>
              <a:t>are alkyl-substituted benzenes</a:t>
            </a:r>
          </a:p>
          <a:p>
            <a:pPr lvl="1"/>
            <a:r>
              <a:rPr lang="en-US" altLang="en-US" smtClean="0"/>
              <a:t>Based on the size of the alkyl substituents, they are termed alkyl-substituted or phenyl-substituted benzene</a:t>
            </a:r>
          </a:p>
          <a:p>
            <a:pPr lvl="1"/>
            <a:r>
              <a:rPr lang="en-US" altLang="en-US" smtClean="0"/>
              <a:t>The term </a:t>
            </a:r>
            <a:r>
              <a:rPr lang="en-US" altLang="en-US" b="1" smtClean="0">
                <a:solidFill>
                  <a:srgbClr val="0070C0"/>
                </a:solidFill>
              </a:rPr>
              <a:t>phenyl</a:t>
            </a:r>
            <a:r>
              <a:rPr lang="en-US" altLang="en-US" smtClean="0">
                <a:solidFill>
                  <a:srgbClr val="0070C0"/>
                </a:solidFill>
              </a:rPr>
              <a:t> </a:t>
            </a:r>
            <a:r>
              <a:rPr lang="en-US" altLang="en-US" smtClean="0"/>
              <a:t>(Ph or </a:t>
            </a:r>
            <a:r>
              <a:rPr lang="el-GR" altLang="en-US" b="1" smtClean="0"/>
              <a:t>Φ</a:t>
            </a:r>
            <a:r>
              <a:rPr lang="en-IN" altLang="en-US" smtClean="0"/>
              <a:t>) is used in cases of a substituent benzene ring in the  –C</a:t>
            </a:r>
            <a:r>
              <a:rPr lang="en-IN" altLang="en-US" baseline="-25000" smtClean="0"/>
              <a:t>6</a:t>
            </a:r>
            <a:r>
              <a:rPr lang="en-IN" altLang="en-US" smtClean="0"/>
              <a:t>H</a:t>
            </a:r>
            <a:r>
              <a:rPr lang="en-IN" altLang="en-US" baseline="-25000" smtClean="0"/>
              <a:t>5</a:t>
            </a:r>
          </a:p>
          <a:p>
            <a:pPr lvl="2"/>
            <a:r>
              <a:rPr lang="en-IN" altLang="en-US" smtClean="0"/>
              <a:t>The term benzyl is used for the C</a:t>
            </a:r>
            <a:r>
              <a:rPr lang="en-IN" altLang="en-US" baseline="-25000" smtClean="0"/>
              <a:t>6</a:t>
            </a:r>
            <a:r>
              <a:rPr lang="en-IN" altLang="en-US" smtClean="0"/>
              <a:t>H</a:t>
            </a:r>
            <a:r>
              <a:rPr lang="en-IN" altLang="en-US" baseline="-25000" smtClean="0"/>
              <a:t>5</a:t>
            </a:r>
            <a:r>
              <a:rPr lang="en-IN" altLang="en-US" smtClean="0"/>
              <a:t>CH</a:t>
            </a:r>
            <a:r>
              <a:rPr lang="en-IN" altLang="en-US" baseline="-25000" smtClean="0"/>
              <a:t>2</a:t>
            </a:r>
            <a:r>
              <a:rPr lang="en-IN" altLang="en-US" smtClean="0"/>
              <a:t>– group</a:t>
            </a:r>
            <a:endParaRPr lang="en-US" altLang="en-US" smtClean="0"/>
          </a:p>
        </p:txBody>
      </p:sp>
      <p:pic>
        <p:nvPicPr>
          <p:cNvPr id="16388" name="Picture 6" descr="15_u00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33900"/>
            <a:ext cx="7812088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Disubstituted Benzenes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Names based on the placement of substituents</a:t>
            </a:r>
          </a:p>
          <a:p>
            <a:pPr lvl="1"/>
            <a:r>
              <a:rPr lang="en-US" altLang="en-US" smtClean="0"/>
              <a:t>Ortho (o), meta (m) , and para (p)</a:t>
            </a:r>
          </a:p>
          <a:p>
            <a:pPr lvl="2"/>
            <a:r>
              <a:rPr lang="en-US" altLang="en-US" smtClean="0"/>
              <a:t>Provides clarity in the discussion of reactions</a:t>
            </a:r>
            <a:endParaRPr lang="en-CA" altLang="en-US" smtClean="0"/>
          </a:p>
        </p:txBody>
      </p:sp>
      <p:pic>
        <p:nvPicPr>
          <p:cNvPr id="18436" name="Picture 7" descr="15_u00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4916488"/>
            <a:ext cx="4991100" cy="16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8" descr="15_u00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2790825"/>
            <a:ext cx="5008563" cy="152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yers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4973</TotalTime>
  <Words>2321</Words>
  <Application>Microsoft Office PowerPoint</Application>
  <PresentationFormat>On-screen Show (4:3)</PresentationFormat>
  <Paragraphs>365</Paragraphs>
  <Slides>59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MS PGothic</vt:lpstr>
      <vt:lpstr>Wingdings</vt:lpstr>
      <vt:lpstr>Calibri</vt:lpstr>
      <vt:lpstr>Symbol</vt:lpstr>
      <vt:lpstr>1_Layers</vt:lpstr>
      <vt:lpstr>Chapter 15 Benzene and Aromaticity </vt:lpstr>
      <vt:lpstr>Learning Objectives</vt:lpstr>
      <vt:lpstr>Learning Objectives</vt:lpstr>
      <vt:lpstr>Naming Aromatic Compounds</vt:lpstr>
      <vt:lpstr>Figure 15.1 - Some Aromatic Hydrocarbons</vt:lpstr>
      <vt:lpstr>Naming Aromatic Compounds</vt:lpstr>
      <vt:lpstr>Naming Aromatic Compounds</vt:lpstr>
      <vt:lpstr>The Phenyl Group</vt:lpstr>
      <vt:lpstr>Disubstituted Benzenes</vt:lpstr>
      <vt:lpstr>Benzenes With More Than Two Substituents </vt:lpstr>
      <vt:lpstr>Worked Example</vt:lpstr>
      <vt:lpstr>Structure and Stability of Benzene</vt:lpstr>
      <vt:lpstr>Heats of Hydrogenation as Indicators of Stability </vt:lpstr>
      <vt:lpstr>Structure of Benzene</vt:lpstr>
      <vt:lpstr>Structure of Benzene</vt:lpstr>
      <vt:lpstr>Indicating Carbon–Carbon Bond Equivalence in Benzenes</vt:lpstr>
      <vt:lpstr>Molecular Orbital Description of Benzene</vt:lpstr>
      <vt:lpstr>Worked Example</vt:lpstr>
      <vt:lpstr>Worked Example</vt:lpstr>
      <vt:lpstr>Worked Example</vt:lpstr>
      <vt:lpstr>Aromaticity and the Hückel 4n+2 Rule</vt:lpstr>
      <vt:lpstr>The Hückel 4n + 2 Rule</vt:lpstr>
      <vt:lpstr>The Hückel 4n + 2 Rule</vt:lpstr>
      <vt:lpstr>The Hückel 4n + 2 Rule</vt:lpstr>
      <vt:lpstr>Aromatic Stability and the Molecular Orbital Theory</vt:lpstr>
      <vt:lpstr>Figure 15.5 - Energy Levels of the Six Benzene  Molecular Orbitals</vt:lpstr>
      <vt:lpstr>Worked Example</vt:lpstr>
      <vt:lpstr>Worked Example</vt:lpstr>
      <vt:lpstr>Aromatic Ions</vt:lpstr>
      <vt:lpstr>Aromatic Ions</vt:lpstr>
      <vt:lpstr>Figure 15.6 - Cyclopentadienyl Anion and Cycloheptatrienyl Cation</vt:lpstr>
      <vt:lpstr>Aromaticity of Cyclopentadienyl Anion</vt:lpstr>
      <vt:lpstr> Figure 15.7 - The Aromatic Cyclopentadienyl Anion and the Aromatic Cycloheptatrienyl Cation</vt:lpstr>
      <vt:lpstr>Worked Example</vt:lpstr>
      <vt:lpstr>Worked Example</vt:lpstr>
      <vt:lpstr>Aromatic Heterocycles: Pyridine and Pyrrole</vt:lpstr>
      <vt:lpstr>Pyridine</vt:lpstr>
      <vt:lpstr>Pyridine and Pyrimidine</vt:lpstr>
      <vt:lpstr>Figure 15.8 - Pyridine and Pyrimidine</vt:lpstr>
      <vt:lpstr>Figure 15.9 - Pyrrole and Imidazole</vt:lpstr>
      <vt:lpstr>Rings of Pyrimidine and Imidazole</vt:lpstr>
      <vt:lpstr>Worked Example</vt:lpstr>
      <vt:lpstr>Worked Example</vt:lpstr>
      <vt:lpstr>Polycyclic Aromatic Compounds</vt:lpstr>
      <vt:lpstr>Naphthalene Orbitals</vt:lpstr>
      <vt:lpstr>Aromaticity of Naphthalene</vt:lpstr>
      <vt:lpstr>Heterocyclic Analogs of Naphthelene</vt:lpstr>
      <vt:lpstr>Worked Example</vt:lpstr>
      <vt:lpstr>Worked Example</vt:lpstr>
      <vt:lpstr>Spectroscopy of Aromatic Compounds </vt:lpstr>
      <vt:lpstr>Ultraviolet Spectroscopy</vt:lpstr>
      <vt:lpstr>Nuclear Magnetic Resonance Spectroscopy</vt:lpstr>
      <vt:lpstr>Figure 15.13 - The Origin of Aromatic Ring Current</vt:lpstr>
      <vt:lpstr>Nuclear Magnetic Resonance Spectroscopy</vt:lpstr>
      <vt:lpstr>13C NMR of Aromatic Compounds</vt:lpstr>
      <vt:lpstr>13C NMR of Aromatic Compounds</vt:lpstr>
      <vt:lpstr>Figure 15.16 - The Proton-Decoupled 13C NMR Spectra of the Three Isomers of Dichlorobenzene</vt:lpstr>
      <vt:lpstr>Summary </vt:lpstr>
      <vt:lpstr>Summary</vt:lpstr>
    </vt:vector>
  </TitlesOfParts>
  <Company>University of Toronto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15. Benzene and Aromaticity</dc:title>
  <dc:creator>Ronald Kluger</dc:creator>
  <cp:lastModifiedBy>EAWoods</cp:lastModifiedBy>
  <cp:revision>381</cp:revision>
  <dcterms:created xsi:type="dcterms:W3CDTF">2010-10-07T23:47:39Z</dcterms:created>
  <dcterms:modified xsi:type="dcterms:W3CDTF">2015-04-10T12:55:21Z</dcterms:modified>
</cp:coreProperties>
</file>